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73" r:id="rId2"/>
    <p:sldId id="257" r:id="rId3"/>
    <p:sldId id="258" r:id="rId4"/>
    <p:sldId id="259" r:id="rId5"/>
    <p:sldId id="263" r:id="rId6"/>
    <p:sldId id="274" r:id="rId7"/>
    <p:sldId id="275" r:id="rId8"/>
    <p:sldId id="276" r:id="rId9"/>
    <p:sldId id="268" r:id="rId10"/>
    <p:sldId id="264" r:id="rId11"/>
    <p:sldId id="266" r:id="rId12"/>
    <p:sldId id="277" r:id="rId13"/>
    <p:sldId id="278" r:id="rId14"/>
    <p:sldId id="279" r:id="rId15"/>
    <p:sldId id="280" r:id="rId16"/>
    <p:sldId id="281" r:id="rId17"/>
  </p:sldIdLst>
  <p:sldSz cx="9144000" cy="6858000" type="screen4x3"/>
  <p:notesSz cx="6858000" cy="9144000"/>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6" d="100"/>
          <a:sy n="106" d="100"/>
        </p:scale>
        <p:origin x="-111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image" Target="../media/image5.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wmf"/><Relationship Id="rId1" Type="http://schemas.openxmlformats.org/officeDocument/2006/relationships/image" Target="../media/image8.wmf"/><Relationship Id="rId4" Type="http://schemas.openxmlformats.org/officeDocument/2006/relationships/image" Target="../media/image11.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image" Target="../media/image13.wmf"/><Relationship Id="rId1" Type="http://schemas.openxmlformats.org/officeDocument/2006/relationships/image" Target="../media/image12.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image" Target="../media/image16.wmf"/><Relationship Id="rId1" Type="http://schemas.openxmlformats.org/officeDocument/2006/relationships/image" Target="../media/image15.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19.wmf"/><Relationship Id="rId1" Type="http://schemas.openxmlformats.org/officeDocument/2006/relationships/image" Target="../media/image18.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22.wmf"/><Relationship Id="rId2" Type="http://schemas.openxmlformats.org/officeDocument/2006/relationships/image" Target="../media/image21.wmf"/><Relationship Id="rId1" Type="http://schemas.openxmlformats.org/officeDocument/2006/relationships/image" Target="../media/image20.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正方形/長方形 3"/>
          <p:cNvSpPr/>
          <p:nvPr/>
        </p:nvSpPr>
        <p:spPr>
          <a:xfrm>
            <a:off x="904875" y="3648075"/>
            <a:ext cx="7315200"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5" name="正方形/長方形 4"/>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6" name="正方形/長方形 5"/>
          <p:cNvSpPr/>
          <p:nvPr/>
        </p:nvSpPr>
        <p:spPr>
          <a:xfrm>
            <a:off x="904875" y="3648075"/>
            <a:ext cx="22860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7" name="正方形/長方形 6"/>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8" name="タイトル 7"/>
          <p:cNvSpPr>
            <a:spLocks noGrp="1"/>
          </p:cNvSpPr>
          <p:nvPr>
            <p:ph type="ctrTitle"/>
          </p:nvPr>
        </p:nvSpPr>
        <p:spPr>
          <a:xfrm>
            <a:off x="1219200" y="3886200"/>
            <a:ext cx="6858000" cy="990600"/>
          </a:xfrm>
        </p:spPr>
        <p:txBody>
          <a:bodyPr anchor="t"/>
          <a:lstStyle>
            <a:lvl1pPr algn="r">
              <a:defRPr sz="3200">
                <a:solidFill>
                  <a:schemeClr val="tx1"/>
                </a:solidFill>
              </a:defRPr>
            </a:lvl1pPr>
          </a:lstStyle>
          <a:p>
            <a:r>
              <a:rPr lang="ja-JP" altLang="en-US" smtClean="0"/>
              <a:t>マスタ タイトルの書式設定</a:t>
            </a:r>
            <a:endParaRPr lang="en-US"/>
          </a:p>
        </p:txBody>
      </p:sp>
      <p:sp>
        <p:nvSpPr>
          <p:cNvPr id="9" name="サブタイトル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ja-JP" altLang="en-US" smtClean="0"/>
              <a:t>マスタ サブタイトルの書式設定</a:t>
            </a:r>
            <a:endParaRPr lang="en-US"/>
          </a:p>
        </p:txBody>
      </p:sp>
      <p:sp>
        <p:nvSpPr>
          <p:cNvPr id="10" name="日付プレースホルダ 27"/>
          <p:cNvSpPr>
            <a:spLocks noGrp="1"/>
          </p:cNvSpPr>
          <p:nvPr>
            <p:ph type="dt" sz="half" idx="10"/>
          </p:nvPr>
        </p:nvSpPr>
        <p:spPr>
          <a:xfrm>
            <a:off x="6400800" y="6354763"/>
            <a:ext cx="2286000" cy="366712"/>
          </a:xfrm>
        </p:spPr>
        <p:txBody>
          <a:bodyPr/>
          <a:lstStyle>
            <a:lvl1pPr>
              <a:defRPr sz="1400" smtClean="0"/>
            </a:lvl1pPr>
          </a:lstStyle>
          <a:p>
            <a:pPr>
              <a:defRPr/>
            </a:pPr>
            <a:fld id="{929E12F9-3062-4DE2-88F5-43E0F753EAE4}" type="datetimeFigureOut">
              <a:rPr lang="ja-JP" altLang="en-US"/>
              <a:pPr>
                <a:defRPr/>
              </a:pPr>
              <a:t>2010/11/9</a:t>
            </a:fld>
            <a:endParaRPr lang="ja-JP" altLang="en-US"/>
          </a:p>
        </p:txBody>
      </p:sp>
      <p:sp>
        <p:nvSpPr>
          <p:cNvPr id="11" name="フッター プレースホルダ 16"/>
          <p:cNvSpPr>
            <a:spLocks noGrp="1"/>
          </p:cNvSpPr>
          <p:nvPr>
            <p:ph type="ftr" sz="quarter" idx="11"/>
          </p:nvPr>
        </p:nvSpPr>
        <p:spPr>
          <a:xfrm>
            <a:off x="2898775" y="6354763"/>
            <a:ext cx="3475038" cy="366712"/>
          </a:xfrm>
        </p:spPr>
        <p:txBody>
          <a:bodyPr/>
          <a:lstStyle>
            <a:lvl1pPr>
              <a:defRPr/>
            </a:lvl1pPr>
          </a:lstStyle>
          <a:p>
            <a:pPr>
              <a:defRPr/>
            </a:pPr>
            <a:endParaRPr lang="ja-JP" altLang="en-US"/>
          </a:p>
        </p:txBody>
      </p:sp>
      <p:sp>
        <p:nvSpPr>
          <p:cNvPr id="12" name="スライド番号プレースホルダ 28"/>
          <p:cNvSpPr>
            <a:spLocks noGrp="1"/>
          </p:cNvSpPr>
          <p:nvPr>
            <p:ph type="sldNum" sz="quarter" idx="12"/>
          </p:nvPr>
        </p:nvSpPr>
        <p:spPr>
          <a:xfrm>
            <a:off x="1216025" y="6354763"/>
            <a:ext cx="1219200" cy="366712"/>
          </a:xfrm>
        </p:spPr>
        <p:txBody>
          <a:bodyPr/>
          <a:lstStyle>
            <a:lvl1pPr>
              <a:defRPr/>
            </a:lvl1pPr>
          </a:lstStyle>
          <a:p>
            <a:pPr>
              <a:defRPr/>
            </a:pPr>
            <a:fld id="{42CC3DFE-6DAB-4B24-B51C-EE3CABF64750}" type="slidenum">
              <a:rPr lang="ja-JP" altLang="en-US"/>
              <a:pPr>
                <a:defRPr/>
              </a:pPr>
              <a:t>&lt;#&gt;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日付プレースホルダ 13"/>
          <p:cNvSpPr>
            <a:spLocks noGrp="1"/>
          </p:cNvSpPr>
          <p:nvPr>
            <p:ph type="dt" sz="half" idx="10"/>
          </p:nvPr>
        </p:nvSpPr>
        <p:spPr/>
        <p:txBody>
          <a:bodyPr/>
          <a:lstStyle>
            <a:lvl1pPr>
              <a:defRPr/>
            </a:lvl1pPr>
          </a:lstStyle>
          <a:p>
            <a:pPr>
              <a:defRPr/>
            </a:pPr>
            <a:fld id="{20FFD598-604A-449C-9DAE-60567CCB8E14}" type="datetimeFigureOut">
              <a:rPr lang="ja-JP" altLang="en-US"/>
              <a:pPr>
                <a:defRPr/>
              </a:pPr>
              <a:t>2010/11/9</a:t>
            </a:fld>
            <a:endParaRPr lang="ja-JP" altLang="en-US"/>
          </a:p>
        </p:txBody>
      </p:sp>
      <p:sp>
        <p:nvSpPr>
          <p:cNvPr id="5" name="フッター プレースホルダ 2"/>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22"/>
          <p:cNvSpPr>
            <a:spLocks noGrp="1"/>
          </p:cNvSpPr>
          <p:nvPr>
            <p:ph type="sldNum" sz="quarter" idx="12"/>
          </p:nvPr>
        </p:nvSpPr>
        <p:spPr/>
        <p:txBody>
          <a:bodyPr/>
          <a:lstStyle>
            <a:lvl1pPr>
              <a:defRPr/>
            </a:lvl1pPr>
          </a:lstStyle>
          <a:p>
            <a:pPr>
              <a:defRPr/>
            </a:pPr>
            <a:fld id="{C32E57E8-345D-4833-9798-4CB23FE7D362}" type="slidenum">
              <a:rPr lang="ja-JP" altLang="en-US"/>
              <a:pPr>
                <a:defRPr/>
              </a:pPr>
              <a:t>&lt;#&gt;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縦書きテキスト">
    <p:spTree>
      <p:nvGrpSpPr>
        <p:cNvPr id="1" name=""/>
        <p:cNvGrpSpPr/>
        <p:nvPr/>
      </p:nvGrpSpPr>
      <p:grpSpPr>
        <a:xfrm>
          <a:off x="0" y="0"/>
          <a:ext cx="0" cy="0"/>
          <a:chOff x="0" y="0"/>
          <a:chExt cx="0" cy="0"/>
        </a:xfrm>
      </p:grpSpPr>
      <p:sp>
        <p:nvSpPr>
          <p:cNvPr id="4" name="直線コネクタ 3"/>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5" name="二等辺三角形 4"/>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6" name="直線コネクタ 5"/>
          <p:cNvSpPr>
            <a:spLocks noChangeShapeType="1"/>
          </p:cNvSpPr>
          <p:nvPr/>
        </p:nvSpPr>
        <p:spPr bwMode="auto">
          <a:xfrm rot="5400000">
            <a:off x="3630612" y="3201988"/>
            <a:ext cx="5851525"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日付プレースホルダ 3"/>
          <p:cNvSpPr>
            <a:spLocks noGrp="1"/>
          </p:cNvSpPr>
          <p:nvPr>
            <p:ph type="dt" sz="half" idx="10"/>
          </p:nvPr>
        </p:nvSpPr>
        <p:spPr/>
        <p:txBody>
          <a:bodyPr/>
          <a:lstStyle>
            <a:lvl1pPr>
              <a:defRPr/>
            </a:lvl1pPr>
          </a:lstStyle>
          <a:p>
            <a:pPr>
              <a:defRPr/>
            </a:pPr>
            <a:fld id="{66127C2E-D6DB-408F-9857-44D4F37C31B1}" type="datetimeFigureOut">
              <a:rPr lang="ja-JP" altLang="en-US"/>
              <a:pPr>
                <a:defRPr/>
              </a:pPr>
              <a:t>2010/11/9</a:t>
            </a:fld>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a:lvl1pPr>
          </a:lstStyle>
          <a:p>
            <a:pPr>
              <a:defRPr/>
            </a:pPr>
            <a:fld id="{E8E7F2F6-189E-425A-989E-6C6EA769F443}" type="slidenum">
              <a:rPr lang="ja-JP" altLang="en-US"/>
              <a:pPr>
                <a:defRPr/>
              </a:pPr>
              <a:t>&lt;#&gt;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en-US"/>
          </a:p>
        </p:txBody>
      </p:sp>
      <p:sp>
        <p:nvSpPr>
          <p:cNvPr id="8" name="コンテンツ プレースホルダ 7"/>
          <p:cNvSpPr>
            <a:spLocks noGrp="1"/>
          </p:cNvSpPr>
          <p:nvPr>
            <p:ph sz="quarter" idx="1"/>
          </p:nvPr>
        </p:nvSpPr>
        <p:spPr>
          <a:xfrm>
            <a:off x="457200" y="1219200"/>
            <a:ext cx="8229600" cy="4937760"/>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日付プレースホルダ 13"/>
          <p:cNvSpPr>
            <a:spLocks noGrp="1"/>
          </p:cNvSpPr>
          <p:nvPr>
            <p:ph type="dt" sz="half" idx="10"/>
          </p:nvPr>
        </p:nvSpPr>
        <p:spPr/>
        <p:txBody>
          <a:bodyPr/>
          <a:lstStyle>
            <a:lvl1pPr>
              <a:defRPr/>
            </a:lvl1pPr>
          </a:lstStyle>
          <a:p>
            <a:pPr>
              <a:defRPr/>
            </a:pPr>
            <a:fld id="{F4787138-6821-48B7-95D3-436DBE3D631B}" type="datetimeFigureOut">
              <a:rPr lang="ja-JP" altLang="en-US"/>
              <a:pPr>
                <a:defRPr/>
              </a:pPr>
              <a:t>2010/11/9</a:t>
            </a:fld>
            <a:endParaRPr lang="ja-JP" altLang="en-US"/>
          </a:p>
        </p:txBody>
      </p:sp>
      <p:sp>
        <p:nvSpPr>
          <p:cNvPr id="5" name="フッター プレースホルダ 2"/>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22"/>
          <p:cNvSpPr>
            <a:spLocks noGrp="1"/>
          </p:cNvSpPr>
          <p:nvPr>
            <p:ph type="sldNum" sz="quarter" idx="12"/>
          </p:nvPr>
        </p:nvSpPr>
        <p:spPr/>
        <p:txBody>
          <a:bodyPr/>
          <a:lstStyle>
            <a:lvl1pPr>
              <a:defRPr/>
            </a:lvl1pPr>
          </a:lstStyle>
          <a:p>
            <a:pPr>
              <a:defRPr/>
            </a:pPr>
            <a:fld id="{034AF3B6-857C-44A2-8F3C-D091A30C559D}" type="slidenum">
              <a:rPr lang="ja-JP" altLang="en-US"/>
              <a:pPr>
                <a:defRPr/>
              </a:pPr>
              <a:t>&lt;#&gt;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Ref idx="1001">
        <a:schemeClr val="bg2"/>
      </p:bgRef>
    </p:bg>
    <p:spTree>
      <p:nvGrpSpPr>
        <p:cNvPr id="1" name=""/>
        <p:cNvGrpSpPr/>
        <p:nvPr/>
      </p:nvGrpSpPr>
      <p:grpSpPr>
        <a:xfrm>
          <a:off x="0" y="0"/>
          <a:ext cx="0" cy="0"/>
          <a:chOff x="0" y="0"/>
          <a:chExt cx="0" cy="0"/>
        </a:xfrm>
      </p:grpSpPr>
      <p:sp>
        <p:nvSpPr>
          <p:cNvPr id="4" name="正方形/長方形 3"/>
          <p:cNvSpPr/>
          <p:nvPr/>
        </p:nvSpPr>
        <p:spPr>
          <a:xfrm>
            <a:off x="914400" y="2819400"/>
            <a:ext cx="7315200"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5" name="正方形/長方形 4"/>
          <p:cNvSpPr/>
          <p:nvPr/>
        </p:nvSpPr>
        <p:spPr>
          <a:xfrm>
            <a:off x="914400" y="2819400"/>
            <a:ext cx="22860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2" name="タイトル 1"/>
          <p:cNvSpPr>
            <a:spLocks noGrp="1"/>
          </p:cNvSpPr>
          <p:nvPr>
            <p:ph type="title"/>
          </p:nvPr>
        </p:nvSpPr>
        <p:spPr>
          <a:xfrm>
            <a:off x="1219200" y="2971800"/>
            <a:ext cx="6858000" cy="1066800"/>
          </a:xfrm>
        </p:spPr>
        <p:txBody>
          <a:bodyPr anchor="t"/>
          <a:lstStyle>
            <a:lvl1pPr algn="r">
              <a:buNone/>
              <a:defRPr sz="3200" b="0" cap="none" baseline="0"/>
            </a:lvl1pPr>
          </a:lstStyle>
          <a:p>
            <a:r>
              <a:rPr lang="ja-JP" altLang="en-US" smtClean="0"/>
              <a:t>マスタ タイトルの書式設定</a:t>
            </a:r>
            <a:endParaRPr lang="en-US"/>
          </a:p>
        </p:txBody>
      </p:sp>
      <p:sp>
        <p:nvSpPr>
          <p:cNvPr id="3" name="テキスト プレースホルダ 2"/>
          <p:cNvSpPr>
            <a:spLocks noGrp="1"/>
          </p:cNvSpPr>
          <p:nvPr>
            <p:ph type="body" idx="1"/>
          </p:nvPr>
        </p:nvSpPr>
        <p:spPr>
          <a:xfrm>
            <a:off x="1295400" y="4267200"/>
            <a:ext cx="6781800" cy="1143000"/>
          </a:xfrm>
        </p:spPr>
        <p:txBody>
          <a:bodyPr/>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ja-JP" altLang="en-US" smtClean="0"/>
              <a:t>マスタ テキストの書式設定</a:t>
            </a:r>
          </a:p>
        </p:txBody>
      </p:sp>
      <p:sp>
        <p:nvSpPr>
          <p:cNvPr id="6" name="日付プレースホルダ 3"/>
          <p:cNvSpPr>
            <a:spLocks noGrp="1"/>
          </p:cNvSpPr>
          <p:nvPr>
            <p:ph type="dt" sz="half" idx="10"/>
          </p:nvPr>
        </p:nvSpPr>
        <p:spPr>
          <a:xfrm>
            <a:off x="6400800" y="6354763"/>
            <a:ext cx="2286000" cy="366712"/>
          </a:xfrm>
        </p:spPr>
        <p:txBody>
          <a:bodyPr/>
          <a:lstStyle>
            <a:lvl1pPr>
              <a:defRPr/>
            </a:lvl1pPr>
          </a:lstStyle>
          <a:p>
            <a:pPr>
              <a:defRPr/>
            </a:pPr>
            <a:fld id="{1FF372CD-BCFC-42A4-923D-6F195700B17B}" type="datetimeFigureOut">
              <a:rPr lang="ja-JP" altLang="en-US"/>
              <a:pPr>
                <a:defRPr/>
              </a:pPr>
              <a:t>2010/11/9</a:t>
            </a:fld>
            <a:endParaRPr lang="ja-JP" altLang="en-US"/>
          </a:p>
        </p:txBody>
      </p:sp>
      <p:sp>
        <p:nvSpPr>
          <p:cNvPr id="7" name="フッター プレースホルダ 4"/>
          <p:cNvSpPr>
            <a:spLocks noGrp="1"/>
          </p:cNvSpPr>
          <p:nvPr>
            <p:ph type="ftr" sz="quarter" idx="11"/>
          </p:nvPr>
        </p:nvSpPr>
        <p:spPr>
          <a:xfrm>
            <a:off x="2898775" y="6354763"/>
            <a:ext cx="3475038" cy="366712"/>
          </a:xfrm>
        </p:spPr>
        <p:txBody>
          <a:bodyPr/>
          <a:lstStyle>
            <a:lvl1pPr>
              <a:defRPr/>
            </a:lvl1pPr>
          </a:lstStyle>
          <a:p>
            <a:pPr>
              <a:defRPr/>
            </a:pPr>
            <a:endParaRPr lang="ja-JP" altLang="en-US"/>
          </a:p>
        </p:txBody>
      </p:sp>
      <p:sp>
        <p:nvSpPr>
          <p:cNvPr id="8" name="スライド番号プレースホルダ 5"/>
          <p:cNvSpPr>
            <a:spLocks noGrp="1"/>
          </p:cNvSpPr>
          <p:nvPr>
            <p:ph type="sldNum" sz="quarter" idx="12"/>
          </p:nvPr>
        </p:nvSpPr>
        <p:spPr>
          <a:xfrm>
            <a:off x="1069975" y="6354763"/>
            <a:ext cx="1520825" cy="366712"/>
          </a:xfrm>
        </p:spPr>
        <p:txBody>
          <a:bodyPr/>
          <a:lstStyle>
            <a:lvl1pPr>
              <a:defRPr/>
            </a:lvl1pPr>
          </a:lstStyle>
          <a:p>
            <a:pPr>
              <a:defRPr/>
            </a:pPr>
            <a:fld id="{D034C83C-40CF-4848-8E16-858C8D9B92DB}" type="slidenum">
              <a:rPr lang="ja-JP" altLang="en-US"/>
              <a:pPr>
                <a:defRPr/>
              </a:pPr>
              <a:t>&lt;#&gt;</a:t>
            </a:fld>
            <a:endParaRPr lang="ja-JP"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28600"/>
            <a:ext cx="8229600" cy="914400"/>
          </a:xfrm>
        </p:spPr>
        <p:txBody>
          <a:bodyPr/>
          <a:lstStyle/>
          <a:p>
            <a:r>
              <a:rPr lang="ja-JP" altLang="en-US" smtClean="0"/>
              <a:t>マスタ タイトルの書式設定</a:t>
            </a:r>
            <a:endParaRPr lang="en-US"/>
          </a:p>
        </p:txBody>
      </p:sp>
      <p:sp>
        <p:nvSpPr>
          <p:cNvPr id="9" name="コンテンツ プレースホルダ 8"/>
          <p:cNvSpPr>
            <a:spLocks noGrp="1"/>
          </p:cNvSpPr>
          <p:nvPr>
            <p:ph sz="quarter" idx="1"/>
          </p:nvPr>
        </p:nvSpPr>
        <p:spPr>
          <a:xfrm>
            <a:off x="457200" y="1219200"/>
            <a:ext cx="4041648" cy="4937760"/>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11" name="コンテンツ プレースホルダ 10"/>
          <p:cNvSpPr>
            <a:spLocks noGrp="1"/>
          </p:cNvSpPr>
          <p:nvPr>
            <p:ph sz="quarter" idx="2"/>
          </p:nvPr>
        </p:nvSpPr>
        <p:spPr>
          <a:xfrm>
            <a:off x="4632198" y="1216152"/>
            <a:ext cx="4041648" cy="4937760"/>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5" name="日付プレースホルダ 13"/>
          <p:cNvSpPr>
            <a:spLocks noGrp="1"/>
          </p:cNvSpPr>
          <p:nvPr>
            <p:ph type="dt" sz="half" idx="10"/>
          </p:nvPr>
        </p:nvSpPr>
        <p:spPr/>
        <p:txBody>
          <a:bodyPr/>
          <a:lstStyle>
            <a:lvl1pPr>
              <a:defRPr/>
            </a:lvl1pPr>
          </a:lstStyle>
          <a:p>
            <a:pPr>
              <a:defRPr/>
            </a:pPr>
            <a:fld id="{E8712DCC-DC46-4398-80DA-9E0BA084B509}" type="datetimeFigureOut">
              <a:rPr lang="ja-JP" altLang="en-US"/>
              <a:pPr>
                <a:defRPr/>
              </a:pPr>
              <a:t>2010/11/9</a:t>
            </a:fld>
            <a:endParaRPr lang="ja-JP" altLang="en-US"/>
          </a:p>
        </p:txBody>
      </p:sp>
      <p:sp>
        <p:nvSpPr>
          <p:cNvPr id="6" name="フッター プレースホルダ 2"/>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22"/>
          <p:cNvSpPr>
            <a:spLocks noGrp="1"/>
          </p:cNvSpPr>
          <p:nvPr>
            <p:ph type="sldNum" sz="quarter" idx="12"/>
          </p:nvPr>
        </p:nvSpPr>
        <p:spPr/>
        <p:txBody>
          <a:bodyPr/>
          <a:lstStyle>
            <a:lvl1pPr>
              <a:defRPr/>
            </a:lvl1pPr>
          </a:lstStyle>
          <a:p>
            <a:pPr>
              <a:defRPr/>
            </a:pPr>
            <a:fld id="{1E76E964-7D3C-4706-9D73-0889CBE3770C}" type="slidenum">
              <a:rPr lang="ja-JP" altLang="en-US"/>
              <a:pPr>
                <a:defRPr/>
              </a:pPr>
              <a:t>&lt;#&gt;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28600"/>
            <a:ext cx="8229600" cy="914400"/>
          </a:xfrm>
        </p:spPr>
        <p:txBody>
          <a:bodyPr anchor="ctr"/>
          <a:lstStyle>
            <a:lvl1pPr>
              <a:defRPr/>
            </a:lvl1pPr>
          </a:lstStyle>
          <a:p>
            <a:r>
              <a:rPr lang="ja-JP" altLang="en-US" smtClean="0"/>
              <a:t>マスタ タイトルの書式設定</a:t>
            </a:r>
            <a:endParaRPr lang="en-US"/>
          </a:p>
        </p:txBody>
      </p:sp>
      <p:sp>
        <p:nvSpPr>
          <p:cNvPr id="3" name="テキスト プレースホルダ 2"/>
          <p:cNvSpPr>
            <a:spLocks noGrp="1"/>
          </p:cNvSpPr>
          <p:nvPr>
            <p:ph type="body" idx="1"/>
          </p:nvPr>
        </p:nvSpPr>
        <p:spPr>
          <a:xfrm>
            <a:off x="457200" y="1285875"/>
            <a:ext cx="4040188" cy="685800"/>
          </a:xfrm>
          <a:noFill/>
          <a:ln>
            <a:noFill/>
          </a:ln>
        </p:spPr>
        <p:txBody>
          <a:bodyPr anchor="b">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ja-JP" altLang="en-US" smtClean="0"/>
              <a:t>マスタ テキストの書式設定</a:t>
            </a:r>
          </a:p>
        </p:txBody>
      </p:sp>
      <p:sp>
        <p:nvSpPr>
          <p:cNvPr id="4" name="テキスト プレースホルダ 3"/>
          <p:cNvSpPr>
            <a:spLocks noGrp="1"/>
          </p:cNvSpPr>
          <p:nvPr>
            <p:ph type="body" sz="half" idx="3"/>
          </p:nvPr>
        </p:nvSpPr>
        <p:spPr>
          <a:xfrm>
            <a:off x="4648200" y="1295400"/>
            <a:ext cx="4041775" cy="685800"/>
          </a:xfrm>
          <a:noFill/>
          <a:ln>
            <a:noFill/>
          </a:ln>
        </p:spPr>
        <p:txBody>
          <a:bodyPr anchor="b"/>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ja-JP" altLang="en-US" smtClean="0"/>
              <a:t>マスタ テキストの書式設定</a:t>
            </a:r>
          </a:p>
        </p:txBody>
      </p:sp>
      <p:sp>
        <p:nvSpPr>
          <p:cNvPr id="11" name="コンテンツ プレースホルダ 10"/>
          <p:cNvSpPr>
            <a:spLocks noGrp="1"/>
          </p:cNvSpPr>
          <p:nvPr>
            <p:ph sz="quarter" idx="2"/>
          </p:nvPr>
        </p:nvSpPr>
        <p:spPr>
          <a:xfrm>
            <a:off x="457200" y="2133600"/>
            <a:ext cx="4038600" cy="4038600"/>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13" name="コンテンツ プレースホルダ 12"/>
          <p:cNvSpPr>
            <a:spLocks noGrp="1"/>
          </p:cNvSpPr>
          <p:nvPr>
            <p:ph sz="quarter" idx="4"/>
          </p:nvPr>
        </p:nvSpPr>
        <p:spPr>
          <a:xfrm>
            <a:off x="4648200" y="2133600"/>
            <a:ext cx="4038600" cy="4038600"/>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日付プレースホルダ 13"/>
          <p:cNvSpPr>
            <a:spLocks noGrp="1"/>
          </p:cNvSpPr>
          <p:nvPr>
            <p:ph type="dt" sz="half" idx="10"/>
          </p:nvPr>
        </p:nvSpPr>
        <p:spPr/>
        <p:txBody>
          <a:bodyPr/>
          <a:lstStyle>
            <a:lvl1pPr>
              <a:defRPr/>
            </a:lvl1pPr>
          </a:lstStyle>
          <a:p>
            <a:pPr>
              <a:defRPr/>
            </a:pPr>
            <a:fld id="{80C5C5B2-5B2C-44FA-84B1-C56F2B665AE8}" type="datetimeFigureOut">
              <a:rPr lang="ja-JP" altLang="en-US"/>
              <a:pPr>
                <a:defRPr/>
              </a:pPr>
              <a:t>2010/11/9</a:t>
            </a:fld>
            <a:endParaRPr lang="ja-JP" altLang="en-US"/>
          </a:p>
        </p:txBody>
      </p:sp>
      <p:sp>
        <p:nvSpPr>
          <p:cNvPr id="8" name="フッター プレースホルダ 2"/>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22"/>
          <p:cNvSpPr>
            <a:spLocks noGrp="1"/>
          </p:cNvSpPr>
          <p:nvPr>
            <p:ph type="sldNum" sz="quarter" idx="12"/>
          </p:nvPr>
        </p:nvSpPr>
        <p:spPr/>
        <p:txBody>
          <a:bodyPr/>
          <a:lstStyle>
            <a:lvl1pPr>
              <a:defRPr/>
            </a:lvl1pPr>
          </a:lstStyle>
          <a:p>
            <a:pPr>
              <a:defRPr/>
            </a:pPr>
            <a:fld id="{2CDF5960-3649-48CD-B1CD-DCFF641C0305}" type="slidenum">
              <a:rPr lang="ja-JP" altLang="en-US"/>
              <a:pPr>
                <a:defRPr/>
              </a:pPr>
              <a:t>&lt;#&gt;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3" name="二等辺三角形 2"/>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2" name="タイトル 1"/>
          <p:cNvSpPr>
            <a:spLocks noGrp="1"/>
          </p:cNvSpPr>
          <p:nvPr>
            <p:ph type="title"/>
          </p:nvPr>
        </p:nvSpPr>
        <p:spPr>
          <a:xfrm>
            <a:off x="457200" y="228600"/>
            <a:ext cx="8229600" cy="914400"/>
          </a:xfrm>
        </p:spPr>
        <p:txBody>
          <a:bodyPr/>
          <a:lstStyle/>
          <a:p>
            <a:r>
              <a:rPr lang="ja-JP" altLang="en-US" smtClean="0"/>
              <a:t>マスタ タイトルの書式設定</a:t>
            </a:r>
            <a:endParaRPr lang="en-US"/>
          </a:p>
        </p:txBody>
      </p:sp>
      <p:sp>
        <p:nvSpPr>
          <p:cNvPr id="4" name="日付プレースホルダ 2"/>
          <p:cNvSpPr>
            <a:spLocks noGrp="1"/>
          </p:cNvSpPr>
          <p:nvPr>
            <p:ph type="dt" sz="half" idx="10"/>
          </p:nvPr>
        </p:nvSpPr>
        <p:spPr/>
        <p:txBody>
          <a:bodyPr/>
          <a:lstStyle>
            <a:lvl1pPr>
              <a:defRPr/>
            </a:lvl1pPr>
          </a:lstStyle>
          <a:p>
            <a:pPr>
              <a:defRPr/>
            </a:pPr>
            <a:fld id="{9EF4E625-13C6-4215-ACD5-64B579B9C246}" type="datetimeFigureOut">
              <a:rPr lang="ja-JP" altLang="en-US"/>
              <a:pPr>
                <a:defRPr/>
              </a:pPr>
              <a:t>2010/11/9</a:t>
            </a:fld>
            <a:endParaRPr lang="ja-JP" altLang="en-US"/>
          </a:p>
        </p:txBody>
      </p:sp>
      <p:sp>
        <p:nvSpPr>
          <p:cNvPr id="5" name="フッター プレースホルダ 3"/>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4"/>
          <p:cNvSpPr>
            <a:spLocks noGrp="1"/>
          </p:cNvSpPr>
          <p:nvPr>
            <p:ph type="sldNum" sz="quarter" idx="12"/>
          </p:nvPr>
        </p:nvSpPr>
        <p:spPr/>
        <p:txBody>
          <a:bodyPr/>
          <a:lstStyle>
            <a:lvl1pPr>
              <a:defRPr/>
            </a:lvl1pPr>
          </a:lstStyle>
          <a:p>
            <a:pPr>
              <a:defRPr/>
            </a:pPr>
            <a:fld id="{160CAFC0-7709-4B68-87E6-43D552AC66B3}" type="slidenum">
              <a:rPr lang="ja-JP" altLang="en-US"/>
              <a:pPr>
                <a:defRPr/>
              </a:pPr>
              <a:t>&lt;#&gt;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直線コネクタ 1"/>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3" name="二等辺三角形 2"/>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4" name="日付プレースホルダ 1"/>
          <p:cNvSpPr>
            <a:spLocks noGrp="1"/>
          </p:cNvSpPr>
          <p:nvPr>
            <p:ph type="dt" sz="half" idx="10"/>
          </p:nvPr>
        </p:nvSpPr>
        <p:spPr/>
        <p:txBody>
          <a:bodyPr/>
          <a:lstStyle>
            <a:lvl1pPr>
              <a:defRPr/>
            </a:lvl1pPr>
          </a:lstStyle>
          <a:p>
            <a:pPr>
              <a:defRPr/>
            </a:pPr>
            <a:fld id="{7EAAFA84-431B-4A26-A7DD-4FCD6C639269}" type="datetimeFigureOut">
              <a:rPr lang="ja-JP" altLang="en-US"/>
              <a:pPr>
                <a:defRPr/>
              </a:pPr>
              <a:t>2010/11/9</a:t>
            </a:fld>
            <a:endParaRPr lang="ja-JP" altLang="en-US"/>
          </a:p>
        </p:txBody>
      </p:sp>
      <p:sp>
        <p:nvSpPr>
          <p:cNvPr id="5" name="フッター プレースホルダ 2"/>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3"/>
          <p:cNvSpPr>
            <a:spLocks noGrp="1"/>
          </p:cNvSpPr>
          <p:nvPr>
            <p:ph type="sldNum" sz="quarter" idx="12"/>
          </p:nvPr>
        </p:nvSpPr>
        <p:spPr/>
        <p:txBody>
          <a:bodyPr/>
          <a:lstStyle>
            <a:lvl1pPr>
              <a:defRPr/>
            </a:lvl1pPr>
          </a:lstStyle>
          <a:p>
            <a:pPr>
              <a:defRPr/>
            </a:pPr>
            <a:fld id="{4D17BBBE-0D4A-4CD0-9906-EC1CF229E6A6}" type="slidenum">
              <a:rPr lang="ja-JP" altLang="en-US"/>
              <a:pPr>
                <a:defRPr/>
              </a:pPr>
              <a:t>&lt;#&gt;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spTree>
      <p:nvGrpSpPr>
        <p:cNvPr id="1" name=""/>
        <p:cNvGrpSpPr/>
        <p:nvPr/>
      </p:nvGrpSpPr>
      <p:grpSpPr>
        <a:xfrm>
          <a:off x="0" y="0"/>
          <a:ext cx="0" cy="0"/>
          <a:chOff x="0" y="0"/>
          <a:chExt cx="0" cy="0"/>
        </a:xfrm>
      </p:grpSpPr>
      <p:sp>
        <p:nvSpPr>
          <p:cNvPr id="5" name="直線コネクタ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6" name="直線コネクタ 5"/>
          <p:cNvSpPr>
            <a:spLocks noChangeShapeType="1"/>
          </p:cNvSpPr>
          <p:nvPr/>
        </p:nvSpPr>
        <p:spPr bwMode="auto">
          <a:xfrm rot="5400000">
            <a:off x="3160712" y="3324226"/>
            <a:ext cx="6035675"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dirty="0">
              <a:latin typeface="+mn-lt"/>
              <a:ea typeface="+mn-ea"/>
            </a:endParaRPr>
          </a:p>
        </p:txBody>
      </p:sp>
      <p:sp>
        <p:nvSpPr>
          <p:cNvPr id="7" name="二等辺三角形 6"/>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2" name="タイトル 1"/>
          <p:cNvSpPr>
            <a:spLocks noGrp="1"/>
          </p:cNvSpPr>
          <p:nvPr>
            <p:ph type="title"/>
          </p:nvPr>
        </p:nvSpPr>
        <p:spPr>
          <a:xfrm>
            <a:off x="6324600" y="304800"/>
            <a:ext cx="2514600" cy="838200"/>
          </a:xfrm>
        </p:spPr>
        <p:txBody>
          <a:bodyPr>
            <a:noAutofit/>
          </a:bodyPr>
          <a:lstStyle>
            <a:lvl1pPr algn="l">
              <a:buNone/>
              <a:defRPr sz="2000" b="1">
                <a:solidFill>
                  <a:schemeClr val="tx2"/>
                </a:solidFill>
                <a:latin typeface="+mn-lt"/>
                <a:ea typeface="+mn-ea"/>
                <a:cs typeface="+mn-cs"/>
              </a:defRPr>
            </a:lvl1pPr>
          </a:lstStyle>
          <a:p>
            <a:r>
              <a:rPr lang="ja-JP" altLang="en-US" smtClean="0"/>
              <a:t>マスタ タイトルの書式設定</a:t>
            </a:r>
            <a:endParaRPr lang="en-US"/>
          </a:p>
        </p:txBody>
      </p:sp>
      <p:sp>
        <p:nvSpPr>
          <p:cNvPr id="3" name="テキスト プレースホルダ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a:r>
              <a:rPr lang="ja-JP" altLang="en-US" smtClean="0"/>
              <a:t>マスタ テキストの書式設定</a:t>
            </a:r>
          </a:p>
        </p:txBody>
      </p:sp>
      <p:sp>
        <p:nvSpPr>
          <p:cNvPr id="12" name="コンテンツ プレースホルダ 11"/>
          <p:cNvSpPr>
            <a:spLocks noGrp="1"/>
          </p:cNvSpPr>
          <p:nvPr>
            <p:ph sz="quarter" idx="1"/>
          </p:nvPr>
        </p:nvSpPr>
        <p:spPr>
          <a:xfrm>
            <a:off x="304800" y="304800"/>
            <a:ext cx="5715000" cy="5715000"/>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8" name="日付プレースホルダ 4"/>
          <p:cNvSpPr>
            <a:spLocks noGrp="1"/>
          </p:cNvSpPr>
          <p:nvPr>
            <p:ph type="dt" sz="half" idx="10"/>
          </p:nvPr>
        </p:nvSpPr>
        <p:spPr/>
        <p:txBody>
          <a:bodyPr/>
          <a:lstStyle>
            <a:lvl1pPr>
              <a:defRPr/>
            </a:lvl1pPr>
          </a:lstStyle>
          <a:p>
            <a:pPr>
              <a:defRPr/>
            </a:pPr>
            <a:fld id="{56B0BA45-BADA-431B-A305-FC0CCF03D2E6}" type="datetimeFigureOut">
              <a:rPr lang="ja-JP" altLang="en-US"/>
              <a:pPr>
                <a:defRPr/>
              </a:pPr>
              <a:t>2010/11/9</a:t>
            </a:fld>
            <a:endParaRPr lang="ja-JP" altLang="en-US"/>
          </a:p>
        </p:txBody>
      </p:sp>
      <p:sp>
        <p:nvSpPr>
          <p:cNvPr id="9" name="フッター プレースホルダ 5"/>
          <p:cNvSpPr>
            <a:spLocks noGrp="1"/>
          </p:cNvSpPr>
          <p:nvPr>
            <p:ph type="ftr" sz="quarter" idx="11"/>
          </p:nvPr>
        </p:nvSpPr>
        <p:spPr/>
        <p:txBody>
          <a:bodyPr/>
          <a:lstStyle>
            <a:lvl1pPr>
              <a:defRPr/>
            </a:lvl1pPr>
          </a:lstStyle>
          <a:p>
            <a:pPr>
              <a:defRPr/>
            </a:pPr>
            <a:endParaRPr lang="ja-JP" altLang="en-US"/>
          </a:p>
        </p:txBody>
      </p:sp>
      <p:sp>
        <p:nvSpPr>
          <p:cNvPr id="10" name="スライド番号プレースホルダ 6"/>
          <p:cNvSpPr>
            <a:spLocks noGrp="1"/>
          </p:cNvSpPr>
          <p:nvPr>
            <p:ph type="sldNum" sz="quarter" idx="12"/>
          </p:nvPr>
        </p:nvSpPr>
        <p:spPr/>
        <p:txBody>
          <a:bodyPr/>
          <a:lstStyle>
            <a:lvl1pPr>
              <a:defRPr/>
            </a:lvl1pPr>
          </a:lstStyle>
          <a:p>
            <a:pPr>
              <a:defRPr/>
            </a:pPr>
            <a:fld id="{EECECFF9-0C62-49C4-8CB7-786B97F41158}" type="slidenum">
              <a:rPr lang="ja-JP" altLang="en-US"/>
              <a:pPr>
                <a:defRPr/>
              </a:pPr>
              <a:t>&lt;#&gt;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bg>
      <p:bgRef idx="1001">
        <a:schemeClr val="bg2"/>
      </p:bgRef>
    </p:bg>
    <p:spTree>
      <p:nvGrpSpPr>
        <p:cNvPr id="1" name=""/>
        <p:cNvGrpSpPr/>
        <p:nvPr/>
      </p:nvGrpSpPr>
      <p:grpSpPr>
        <a:xfrm>
          <a:off x="0" y="0"/>
          <a:ext cx="0" cy="0"/>
          <a:chOff x="0" y="0"/>
          <a:chExt cx="0" cy="0"/>
        </a:xfrm>
      </p:grpSpPr>
      <p:sp>
        <p:nvSpPr>
          <p:cNvPr id="5" name="直線コネクタ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6" name="二等辺三角形 5"/>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7" name="正方形/長方形 6"/>
          <p:cNvSpPr/>
          <p:nvPr/>
        </p:nvSpPr>
        <p:spPr>
          <a:xfrm>
            <a:off x="457200" y="500063"/>
            <a:ext cx="182563"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2" name="タイトル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lang="ja-JP" altLang="en-US" smtClean="0"/>
              <a:t>マスタ タイトルの書式設定</a:t>
            </a:r>
            <a:endParaRPr lang="en-US"/>
          </a:p>
        </p:txBody>
      </p:sp>
      <p:sp>
        <p:nvSpPr>
          <p:cNvPr id="3" name="図プレースホルダ 2"/>
          <p:cNvSpPr>
            <a:spLocks noGrp="1"/>
          </p:cNvSpPr>
          <p:nvPr>
            <p:ph type="pic" idx="1"/>
          </p:nvPr>
        </p:nvSpPr>
        <p:spPr>
          <a:xfrm>
            <a:off x="457200" y="1905000"/>
            <a:ext cx="8229600" cy="4270248"/>
          </a:xfrm>
          <a:solidFill>
            <a:schemeClr val="tx1">
              <a:shade val="50000"/>
            </a:schemeClr>
          </a:solidFill>
          <a:ln>
            <a:noFill/>
          </a:ln>
          <a:effectLst/>
        </p:spPr>
        <p:txBody>
          <a:bodyPr>
            <a:normAutofit/>
          </a:bodyPr>
          <a:lstStyle>
            <a:lvl1pPr marL="0" indent="0">
              <a:spcBef>
                <a:spcPts val="600"/>
              </a:spcBef>
              <a:buNone/>
              <a:defRPr sz="3200"/>
            </a:lvl1pPr>
          </a:lstStyle>
          <a:p>
            <a:pPr lvl="0"/>
            <a:r>
              <a:rPr lang="ja-JP" altLang="en-US" noProof="0" smtClean="0"/>
              <a:t>アイコンをクリックして図を追加</a:t>
            </a:r>
            <a:endParaRPr lang="en-US" noProof="0" dirty="0"/>
          </a:p>
        </p:txBody>
      </p:sp>
      <p:sp>
        <p:nvSpPr>
          <p:cNvPr id="4" name="テキスト プレースホルダ 3"/>
          <p:cNvSpPr>
            <a:spLocks noGrp="1"/>
          </p:cNvSpPr>
          <p:nvPr>
            <p:ph type="body" sz="half" idx="2"/>
          </p:nvPr>
        </p:nvSpPr>
        <p:spPr>
          <a:xfrm>
            <a:off x="457200" y="1219200"/>
            <a:ext cx="8229600" cy="533400"/>
          </a:xfrm>
        </p:spPr>
        <p:txBody>
          <a:bodyPr anchor="ctr"/>
          <a:lstStyle>
            <a:lvl1pPr marL="0" indent="0" algn="l">
              <a:buFontTx/>
              <a:buNone/>
              <a:defRPr sz="1400"/>
            </a:lvl1pPr>
            <a:lvl2pPr>
              <a:defRPr sz="1200"/>
            </a:lvl2pPr>
            <a:lvl3pPr>
              <a:defRPr sz="1000"/>
            </a:lvl3pPr>
            <a:lvl4pPr>
              <a:defRPr sz="900"/>
            </a:lvl4pPr>
            <a:lvl5pPr>
              <a:defRPr sz="900"/>
            </a:lvl5pPr>
          </a:lstStyle>
          <a:p>
            <a:pPr lvl="0"/>
            <a:r>
              <a:rPr lang="ja-JP" altLang="en-US" smtClean="0"/>
              <a:t>マスタ テキストの書式設定</a:t>
            </a:r>
          </a:p>
        </p:txBody>
      </p:sp>
      <p:sp>
        <p:nvSpPr>
          <p:cNvPr id="8" name="日付プレースホルダ 4"/>
          <p:cNvSpPr>
            <a:spLocks noGrp="1"/>
          </p:cNvSpPr>
          <p:nvPr>
            <p:ph type="dt" sz="half" idx="10"/>
          </p:nvPr>
        </p:nvSpPr>
        <p:spPr/>
        <p:txBody>
          <a:bodyPr/>
          <a:lstStyle>
            <a:lvl1pPr>
              <a:defRPr/>
            </a:lvl1pPr>
          </a:lstStyle>
          <a:p>
            <a:pPr>
              <a:defRPr/>
            </a:pPr>
            <a:fld id="{42A26315-C021-4163-A1ED-386D1F78F330}" type="datetimeFigureOut">
              <a:rPr lang="ja-JP" altLang="en-US"/>
              <a:pPr>
                <a:defRPr/>
              </a:pPr>
              <a:t>2010/11/9</a:t>
            </a:fld>
            <a:endParaRPr lang="ja-JP" altLang="en-US"/>
          </a:p>
        </p:txBody>
      </p:sp>
      <p:sp>
        <p:nvSpPr>
          <p:cNvPr id="9" name="フッター プレースホルダ 5"/>
          <p:cNvSpPr>
            <a:spLocks noGrp="1"/>
          </p:cNvSpPr>
          <p:nvPr>
            <p:ph type="ftr" sz="quarter" idx="11"/>
          </p:nvPr>
        </p:nvSpPr>
        <p:spPr/>
        <p:txBody>
          <a:bodyPr/>
          <a:lstStyle>
            <a:lvl1pPr>
              <a:defRPr/>
            </a:lvl1pPr>
          </a:lstStyle>
          <a:p>
            <a:pPr>
              <a:defRPr/>
            </a:pPr>
            <a:endParaRPr lang="ja-JP" altLang="en-US"/>
          </a:p>
        </p:txBody>
      </p:sp>
      <p:sp>
        <p:nvSpPr>
          <p:cNvPr id="10" name="スライド番号プレースホルダ 6"/>
          <p:cNvSpPr>
            <a:spLocks noGrp="1"/>
          </p:cNvSpPr>
          <p:nvPr>
            <p:ph type="sldNum" sz="quarter" idx="12"/>
          </p:nvPr>
        </p:nvSpPr>
        <p:spPr/>
        <p:txBody>
          <a:bodyPr/>
          <a:lstStyle>
            <a:lvl1pPr>
              <a:defRPr/>
            </a:lvl1pPr>
          </a:lstStyle>
          <a:p>
            <a:pPr>
              <a:defRPr/>
            </a:pPr>
            <a:fld id="{96902D7D-0449-4F33-90FB-4B645C897ABA}" type="slidenum">
              <a:rPr lang="ja-JP" altLang="en-US"/>
              <a:pPr>
                <a:defRPr/>
              </a:pPr>
              <a:t>&lt;#&gt;</a:t>
            </a:fld>
            <a:endParaRPr lang="ja-JP" alt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 21"/>
          <p:cNvSpPr>
            <a:spLocks noGrp="1"/>
          </p:cNvSpPr>
          <p:nvPr>
            <p:ph type="title"/>
          </p:nvPr>
        </p:nvSpPr>
        <p:spPr bwMode="auto">
          <a:xfrm>
            <a:off x="457200" y="152400"/>
            <a:ext cx="8229600" cy="9906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ja-JP" altLang="en-US" smtClean="0"/>
              <a:t>マスタ タイトルの書式設定</a:t>
            </a:r>
            <a:endParaRPr lang="en-US" smtClean="0"/>
          </a:p>
        </p:txBody>
      </p:sp>
      <p:sp>
        <p:nvSpPr>
          <p:cNvPr id="1027" name="テキスト プレースホルダ 12"/>
          <p:cNvSpPr>
            <a:spLocks noGrp="1"/>
          </p:cNvSpPr>
          <p:nvPr>
            <p:ph type="body" idx="1"/>
          </p:nvPr>
        </p:nvSpPr>
        <p:spPr bwMode="auto">
          <a:xfrm>
            <a:off x="457200" y="1219200"/>
            <a:ext cx="8229600" cy="49101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smtClean="0"/>
          </a:p>
        </p:txBody>
      </p:sp>
      <p:sp>
        <p:nvSpPr>
          <p:cNvPr id="14" name="日付プレースホルダ 13"/>
          <p:cNvSpPr>
            <a:spLocks noGrp="1"/>
          </p:cNvSpPr>
          <p:nvPr>
            <p:ph type="dt" sz="half" idx="2"/>
          </p:nvPr>
        </p:nvSpPr>
        <p:spPr>
          <a:xfrm>
            <a:off x="6400800" y="6356350"/>
            <a:ext cx="2289175" cy="365125"/>
          </a:xfrm>
          <a:prstGeom prst="rect">
            <a:avLst/>
          </a:prstGeom>
        </p:spPr>
        <p:txBody>
          <a:bodyPr vert="horz"/>
          <a:lstStyle>
            <a:lvl1pPr algn="l" eaLnBrk="1" fontAlgn="auto" latinLnBrk="0" hangingPunct="1">
              <a:spcBef>
                <a:spcPts val="0"/>
              </a:spcBef>
              <a:spcAft>
                <a:spcPts val="0"/>
              </a:spcAft>
              <a:defRPr kumimoji="1" sz="1400" smtClean="0">
                <a:solidFill>
                  <a:schemeClr val="tx2"/>
                </a:solidFill>
                <a:latin typeface="+mn-lt"/>
                <a:ea typeface="+mn-ea"/>
              </a:defRPr>
            </a:lvl1pPr>
          </a:lstStyle>
          <a:p>
            <a:pPr>
              <a:defRPr/>
            </a:pPr>
            <a:fld id="{E65F9DF0-F73A-42EF-A93F-02AF1A174CF1}" type="datetimeFigureOut">
              <a:rPr lang="ja-JP" altLang="en-US"/>
              <a:pPr>
                <a:defRPr/>
              </a:pPr>
              <a:t>2010/11/9</a:t>
            </a:fld>
            <a:endParaRPr lang="ja-JP" altLang="en-US"/>
          </a:p>
        </p:txBody>
      </p:sp>
      <p:sp>
        <p:nvSpPr>
          <p:cNvPr id="3" name="フッター プレースホルダ 2"/>
          <p:cNvSpPr>
            <a:spLocks noGrp="1"/>
          </p:cNvSpPr>
          <p:nvPr>
            <p:ph type="ftr" sz="quarter" idx="3"/>
          </p:nvPr>
        </p:nvSpPr>
        <p:spPr>
          <a:xfrm>
            <a:off x="2898775" y="6356350"/>
            <a:ext cx="3505200" cy="365125"/>
          </a:xfrm>
          <a:prstGeom prst="rect">
            <a:avLst/>
          </a:prstGeom>
        </p:spPr>
        <p:txBody>
          <a:bodyPr vert="horz"/>
          <a:lstStyle>
            <a:lvl1pPr algn="r" eaLnBrk="1" fontAlgn="auto" latinLnBrk="0" hangingPunct="1">
              <a:spcBef>
                <a:spcPts val="0"/>
              </a:spcBef>
              <a:spcAft>
                <a:spcPts val="0"/>
              </a:spcAft>
              <a:defRPr kumimoji="1" sz="1400">
                <a:solidFill>
                  <a:schemeClr val="tx2"/>
                </a:solidFill>
                <a:latin typeface="+mn-lt"/>
                <a:ea typeface="+mn-ea"/>
              </a:defRPr>
            </a:lvl1pPr>
          </a:lstStyle>
          <a:p>
            <a:pPr>
              <a:defRPr/>
            </a:pPr>
            <a:endParaRPr lang="ja-JP" altLang="en-US"/>
          </a:p>
        </p:txBody>
      </p:sp>
      <p:sp>
        <p:nvSpPr>
          <p:cNvPr id="23" name="スライド番号プレースホルダ 22"/>
          <p:cNvSpPr>
            <a:spLocks noGrp="1"/>
          </p:cNvSpPr>
          <p:nvPr>
            <p:ph type="sldNum" sz="quarter" idx="4"/>
          </p:nvPr>
        </p:nvSpPr>
        <p:spPr>
          <a:xfrm>
            <a:off x="612775" y="6356350"/>
            <a:ext cx="1981200" cy="365125"/>
          </a:xfrm>
          <a:prstGeom prst="rect">
            <a:avLst/>
          </a:prstGeom>
        </p:spPr>
        <p:txBody>
          <a:bodyPr vert="horz"/>
          <a:lstStyle>
            <a:lvl1pPr algn="l" eaLnBrk="1" fontAlgn="auto" latinLnBrk="0" hangingPunct="1">
              <a:spcBef>
                <a:spcPts val="0"/>
              </a:spcBef>
              <a:spcAft>
                <a:spcPts val="0"/>
              </a:spcAft>
              <a:defRPr kumimoji="1" sz="1400" smtClean="0">
                <a:solidFill>
                  <a:schemeClr val="tx2"/>
                </a:solidFill>
                <a:latin typeface="+mn-lt"/>
                <a:ea typeface="+mn-ea"/>
              </a:defRPr>
            </a:lvl1pPr>
          </a:lstStyle>
          <a:p>
            <a:pPr>
              <a:defRPr/>
            </a:pPr>
            <a:fld id="{E34EA2AC-5B48-4652-A1F6-365CDA2539DE}" type="slidenum">
              <a:rPr lang="ja-JP" altLang="en-US"/>
              <a:pPr>
                <a:defRPr/>
              </a:pPr>
              <a:t>&lt;#&gt;</a:t>
            </a:fld>
            <a:endParaRPr lang="ja-JP" altLang="en-US"/>
          </a:p>
        </p:txBody>
      </p:sp>
      <p:sp>
        <p:nvSpPr>
          <p:cNvPr id="28" name="直線コネクタ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29" name="直線コネクタ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10" name="二等辺三角形 9"/>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Tree>
  </p:cSld>
  <p:clrMap bg1="lt1" tx1="dk1" bg2="lt2" tx2="dk2" accent1="accent1" accent2="accent2" accent3="accent3" accent4="accent4" accent5="accent5" accent6="accent6" hlink="hlink" folHlink="folHlink"/>
  <p:sldLayoutIdLst>
    <p:sldLayoutId id="2147483695" r:id="rId1"/>
    <p:sldLayoutId id="2147483691" r:id="rId2"/>
    <p:sldLayoutId id="2147483696" r:id="rId3"/>
    <p:sldLayoutId id="2147483692" r:id="rId4"/>
    <p:sldLayoutId id="2147483693" r:id="rId5"/>
    <p:sldLayoutId id="2147483697" r:id="rId6"/>
    <p:sldLayoutId id="2147483698" r:id="rId7"/>
    <p:sldLayoutId id="2147483699" r:id="rId8"/>
    <p:sldLayoutId id="2147483700" r:id="rId9"/>
    <p:sldLayoutId id="2147483694" r:id="rId10"/>
    <p:sldLayoutId id="2147483701" r:id="rId11"/>
  </p:sldLayoutIdLst>
  <p:txStyles>
    <p:titleStyle>
      <a:lvl1pPr algn="l" rtl="0" fontAlgn="base">
        <a:spcBef>
          <a:spcPct val="0"/>
        </a:spcBef>
        <a:spcAft>
          <a:spcPct val="0"/>
        </a:spcAft>
        <a:defRPr kumimoji="1" sz="3200" kern="1200">
          <a:solidFill>
            <a:schemeClr val="tx2"/>
          </a:solidFill>
          <a:latin typeface="+mj-lt"/>
          <a:ea typeface="+mj-ea"/>
          <a:cs typeface="+mj-cs"/>
        </a:defRPr>
      </a:lvl1pPr>
      <a:lvl2pPr algn="l" rtl="0" fontAlgn="base">
        <a:spcBef>
          <a:spcPct val="0"/>
        </a:spcBef>
        <a:spcAft>
          <a:spcPct val="0"/>
        </a:spcAft>
        <a:defRPr kumimoji="1" sz="3200">
          <a:solidFill>
            <a:schemeClr val="tx2"/>
          </a:solidFill>
          <a:latin typeface="Bookman Old Style" pitchFamily="18" charset="0"/>
          <a:ea typeface="HG明朝E" pitchFamily="17" charset="-128"/>
        </a:defRPr>
      </a:lvl2pPr>
      <a:lvl3pPr algn="l" rtl="0" fontAlgn="base">
        <a:spcBef>
          <a:spcPct val="0"/>
        </a:spcBef>
        <a:spcAft>
          <a:spcPct val="0"/>
        </a:spcAft>
        <a:defRPr kumimoji="1" sz="3200">
          <a:solidFill>
            <a:schemeClr val="tx2"/>
          </a:solidFill>
          <a:latin typeface="Bookman Old Style" pitchFamily="18" charset="0"/>
          <a:ea typeface="HG明朝E" pitchFamily="17" charset="-128"/>
        </a:defRPr>
      </a:lvl3pPr>
      <a:lvl4pPr algn="l" rtl="0" fontAlgn="base">
        <a:spcBef>
          <a:spcPct val="0"/>
        </a:spcBef>
        <a:spcAft>
          <a:spcPct val="0"/>
        </a:spcAft>
        <a:defRPr kumimoji="1" sz="3200">
          <a:solidFill>
            <a:schemeClr val="tx2"/>
          </a:solidFill>
          <a:latin typeface="Bookman Old Style" pitchFamily="18" charset="0"/>
          <a:ea typeface="HG明朝E" pitchFamily="17" charset="-128"/>
        </a:defRPr>
      </a:lvl4pPr>
      <a:lvl5pPr algn="l" rtl="0" fontAlgn="base">
        <a:spcBef>
          <a:spcPct val="0"/>
        </a:spcBef>
        <a:spcAft>
          <a:spcPct val="0"/>
        </a:spcAft>
        <a:defRPr kumimoji="1" sz="3200">
          <a:solidFill>
            <a:schemeClr val="tx2"/>
          </a:solidFill>
          <a:latin typeface="Bookman Old Style" pitchFamily="18" charset="0"/>
          <a:ea typeface="HG明朝E" pitchFamily="17" charset="-128"/>
        </a:defRPr>
      </a:lvl5pPr>
      <a:lvl6pPr marL="457200" algn="l" rtl="0" fontAlgn="base">
        <a:spcBef>
          <a:spcPct val="0"/>
        </a:spcBef>
        <a:spcAft>
          <a:spcPct val="0"/>
        </a:spcAft>
        <a:defRPr kumimoji="1" sz="3200">
          <a:solidFill>
            <a:schemeClr val="tx2"/>
          </a:solidFill>
          <a:latin typeface="Bookman Old Style" pitchFamily="18" charset="0"/>
          <a:ea typeface="HG明朝E" pitchFamily="17" charset="-128"/>
        </a:defRPr>
      </a:lvl6pPr>
      <a:lvl7pPr marL="914400" algn="l" rtl="0" fontAlgn="base">
        <a:spcBef>
          <a:spcPct val="0"/>
        </a:spcBef>
        <a:spcAft>
          <a:spcPct val="0"/>
        </a:spcAft>
        <a:defRPr kumimoji="1" sz="3200">
          <a:solidFill>
            <a:schemeClr val="tx2"/>
          </a:solidFill>
          <a:latin typeface="Bookman Old Style" pitchFamily="18" charset="0"/>
          <a:ea typeface="HG明朝E" pitchFamily="17" charset="-128"/>
        </a:defRPr>
      </a:lvl7pPr>
      <a:lvl8pPr marL="1371600" algn="l" rtl="0" fontAlgn="base">
        <a:spcBef>
          <a:spcPct val="0"/>
        </a:spcBef>
        <a:spcAft>
          <a:spcPct val="0"/>
        </a:spcAft>
        <a:defRPr kumimoji="1" sz="3200">
          <a:solidFill>
            <a:schemeClr val="tx2"/>
          </a:solidFill>
          <a:latin typeface="Bookman Old Style" pitchFamily="18" charset="0"/>
          <a:ea typeface="HG明朝E" pitchFamily="17" charset="-128"/>
        </a:defRPr>
      </a:lvl8pPr>
      <a:lvl9pPr marL="1828800" algn="l" rtl="0" fontAlgn="base">
        <a:spcBef>
          <a:spcPct val="0"/>
        </a:spcBef>
        <a:spcAft>
          <a:spcPct val="0"/>
        </a:spcAft>
        <a:defRPr kumimoji="1" sz="3200">
          <a:solidFill>
            <a:schemeClr val="tx2"/>
          </a:solidFill>
          <a:latin typeface="Bookman Old Style" pitchFamily="18" charset="0"/>
          <a:ea typeface="HG明朝E" pitchFamily="17" charset="-128"/>
        </a:defRPr>
      </a:lvl9pPr>
    </p:titleStyle>
    <p:bodyStyle>
      <a:lvl1pPr marL="273050" indent="-273050" algn="l" rtl="0" fontAlgn="base">
        <a:spcBef>
          <a:spcPts val="600"/>
        </a:spcBef>
        <a:spcAft>
          <a:spcPct val="0"/>
        </a:spcAft>
        <a:buClr>
          <a:schemeClr val="accent1"/>
        </a:buClr>
        <a:buSzPct val="76000"/>
        <a:buFont typeface="Wingdings 3" pitchFamily="18" charset="2"/>
        <a:buChar char=""/>
        <a:defRPr kumimoji="1" sz="2600" kern="1200">
          <a:solidFill>
            <a:schemeClr val="tx1"/>
          </a:solidFill>
          <a:latin typeface="+mn-lt"/>
          <a:ea typeface="+mn-ea"/>
          <a:cs typeface="+mn-cs"/>
        </a:defRPr>
      </a:lvl1pPr>
      <a:lvl2pPr marL="547688" indent="-273050" algn="l" rtl="0" fontAlgn="base">
        <a:spcBef>
          <a:spcPts val="500"/>
        </a:spcBef>
        <a:spcAft>
          <a:spcPct val="0"/>
        </a:spcAft>
        <a:buClr>
          <a:schemeClr val="accent2"/>
        </a:buClr>
        <a:buSzPct val="76000"/>
        <a:buFont typeface="Wingdings 3" pitchFamily="18" charset="2"/>
        <a:buChar char=""/>
        <a:defRPr kumimoji="1" sz="2300" kern="1200">
          <a:solidFill>
            <a:schemeClr val="tx2"/>
          </a:solidFill>
          <a:latin typeface="+mn-lt"/>
          <a:ea typeface="+mn-ea"/>
          <a:cs typeface="+mn-cs"/>
        </a:defRPr>
      </a:lvl2pPr>
      <a:lvl3pPr marL="822325" indent="-228600" algn="l" rtl="0" fontAlgn="base">
        <a:spcBef>
          <a:spcPts val="500"/>
        </a:spcBef>
        <a:spcAft>
          <a:spcPct val="0"/>
        </a:spcAft>
        <a:buClr>
          <a:srgbClr val="BCBCBC"/>
        </a:buClr>
        <a:buSzPct val="76000"/>
        <a:buFont typeface="Wingdings 3" pitchFamily="18" charset="2"/>
        <a:buChar char=""/>
        <a:defRPr kumimoji="1" sz="2000" kern="1200">
          <a:solidFill>
            <a:schemeClr val="tx1"/>
          </a:solidFill>
          <a:latin typeface="+mn-lt"/>
          <a:ea typeface="+mn-ea"/>
          <a:cs typeface="+mn-cs"/>
        </a:defRPr>
      </a:lvl3pPr>
      <a:lvl4pPr marL="1096963" indent="-228600" algn="l" rtl="0" fontAlgn="base">
        <a:spcBef>
          <a:spcPts val="400"/>
        </a:spcBef>
        <a:spcAft>
          <a:spcPct val="0"/>
        </a:spcAft>
        <a:buClr>
          <a:srgbClr val="8BA2B4"/>
        </a:buClr>
        <a:buSzPct val="70000"/>
        <a:buFont typeface="Wingdings" pitchFamily="2" charset="2"/>
        <a:buChar char=""/>
        <a:defRPr kumimoji="1" kern="1200">
          <a:solidFill>
            <a:schemeClr val="tx1"/>
          </a:solidFill>
          <a:latin typeface="+mn-lt"/>
          <a:ea typeface="+mn-ea"/>
          <a:cs typeface="+mn-cs"/>
        </a:defRPr>
      </a:lvl4pPr>
      <a:lvl5pPr marL="1371600" indent="-228600" algn="l" rtl="0" fontAlgn="base">
        <a:spcBef>
          <a:spcPts val="300"/>
        </a:spcBef>
        <a:spcAft>
          <a:spcPct val="0"/>
        </a:spcAft>
        <a:buClr>
          <a:schemeClr val="accent2"/>
        </a:buClr>
        <a:buSzPct val="70000"/>
        <a:buFont typeface="Wingdings" pitchFamily="2" charset="2"/>
        <a:buChar char=""/>
        <a:defRPr kumimoji="1"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1"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1"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1"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1" lang="en-US" sz="1200" kern="1200" smtClean="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oleObject" Target="../embeddings/oleObject7.bin"/><Relationship Id="rId5" Type="http://schemas.openxmlformats.org/officeDocument/2006/relationships/oleObject" Target="../embeddings/oleObject6.bin"/><Relationship Id="rId4" Type="http://schemas.openxmlformats.org/officeDocument/2006/relationships/oleObject" Target="../embeddings/oleObject5.bin"/></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oleObject" Target="../embeddings/oleObject10.bin"/><Relationship Id="rId4" Type="http://schemas.openxmlformats.org/officeDocument/2006/relationships/oleObject" Target="../embeddings/oleObject9.bin"/></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oleObject" Target="../embeddings/oleObject13.bin"/><Relationship Id="rId4" Type="http://schemas.openxmlformats.org/officeDocument/2006/relationships/oleObject" Target="../embeddings/oleObject12.bin"/></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oleObject" Target="../embeddings/oleObject15.bin"/></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16.bin"/><Relationship Id="rId2" Type="http://schemas.openxmlformats.org/officeDocument/2006/relationships/slideLayout" Target="../slideLayouts/slideLayout2.xml"/><Relationship Id="rId1" Type="http://schemas.openxmlformats.org/officeDocument/2006/relationships/vmlDrawing" Target="../drawings/vmlDrawing7.vml"/><Relationship Id="rId5" Type="http://schemas.openxmlformats.org/officeDocument/2006/relationships/oleObject" Target="../embeddings/oleObject18.bin"/><Relationship Id="rId4" Type="http://schemas.openxmlformats.org/officeDocument/2006/relationships/oleObject" Target="../embeddings/oleObject17.bin"/></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2.bin"/></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fontScale="90000"/>
          </a:bodyPr>
          <a:lstStyle/>
          <a:p>
            <a:r>
              <a:rPr kumimoji="1" lang="ja-JP" altLang="en-US" dirty="0" smtClean="0"/>
              <a:t>果物</a:t>
            </a:r>
            <a:r>
              <a:rPr lang="ja-JP" altLang="en-US" dirty="0" smtClean="0"/>
              <a:t>識別</a:t>
            </a:r>
            <a:r>
              <a:rPr kumimoji="1" lang="en-US" altLang="ja-JP" dirty="0" smtClean="0"/>
              <a:t/>
            </a:r>
            <a:br>
              <a:rPr kumimoji="1" lang="en-US" altLang="ja-JP" dirty="0" smtClean="0"/>
            </a:br>
            <a:r>
              <a:rPr lang="ja-JP" altLang="en-US" dirty="0"/>
              <a:t>補足</a:t>
            </a:r>
            <a:r>
              <a:rPr lang="ja-JP" altLang="en-US" dirty="0" smtClean="0"/>
              <a:t>資料</a:t>
            </a:r>
            <a:r>
              <a:rPr lang="en-US" altLang="ja-JP" dirty="0" smtClean="0"/>
              <a:t>1</a:t>
            </a:r>
            <a:endParaRPr kumimoji="1" lang="ja-JP" altLang="en-US" dirty="0"/>
          </a:p>
        </p:txBody>
      </p:sp>
      <p:sp>
        <p:nvSpPr>
          <p:cNvPr id="3" name="サブタイトル 2"/>
          <p:cNvSpPr>
            <a:spLocks noGrp="1"/>
          </p:cNvSpPr>
          <p:nvPr>
            <p:ph type="subTitle" idx="1"/>
          </p:nvPr>
        </p:nvSpPr>
        <p:spPr/>
        <p:txBody>
          <a:bodyPr/>
          <a:lstStyle/>
          <a:p>
            <a:endParaRPr kumimoji="1" lang="ja-JP"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平均ベクトルと分散共分散行列を求める</a:t>
            </a:r>
            <a:endParaRPr kumimoji="1" lang="ja-JP" altLang="en-US" dirty="0"/>
          </a:p>
        </p:txBody>
      </p:sp>
      <p:sp>
        <p:nvSpPr>
          <p:cNvPr id="3" name="コンテンツ プレースホルダ 2"/>
          <p:cNvSpPr>
            <a:spLocks noGrp="1"/>
          </p:cNvSpPr>
          <p:nvPr>
            <p:ph sz="quarter" idx="1"/>
          </p:nvPr>
        </p:nvSpPr>
        <p:spPr/>
        <p:txBody>
          <a:bodyPr/>
          <a:lstStyle/>
          <a:p>
            <a:r>
              <a:rPr kumimoji="1" lang="ja-JP" altLang="en-US" dirty="0" smtClean="0"/>
              <a:t>なぜ求めるのか？</a:t>
            </a:r>
            <a:endParaRPr kumimoji="1" lang="en-US" altLang="ja-JP" dirty="0" smtClean="0"/>
          </a:p>
          <a:p>
            <a:pPr lvl="1"/>
            <a:r>
              <a:rPr lang="ja-JP" altLang="en-US" dirty="0" smtClean="0"/>
              <a:t>テスト画像がどのクラス</a:t>
            </a:r>
            <a:r>
              <a:rPr lang="en-US" altLang="ja-JP" dirty="0" smtClean="0"/>
              <a:t>(</a:t>
            </a:r>
            <a:r>
              <a:rPr lang="ja-JP" altLang="en-US" dirty="0" smtClean="0"/>
              <a:t>りんご</a:t>
            </a:r>
            <a:r>
              <a:rPr lang="en-US" altLang="ja-JP" dirty="0" smtClean="0"/>
              <a:t>, </a:t>
            </a:r>
            <a:r>
              <a:rPr lang="ja-JP" altLang="en-US" dirty="0" smtClean="0"/>
              <a:t>レモン</a:t>
            </a:r>
            <a:r>
              <a:rPr lang="en-US" altLang="ja-JP" dirty="0" smtClean="0"/>
              <a:t>, </a:t>
            </a:r>
            <a:r>
              <a:rPr lang="ja-JP" altLang="en-US" dirty="0" smtClean="0"/>
              <a:t>バナナ</a:t>
            </a:r>
            <a:r>
              <a:rPr lang="en-US" altLang="ja-JP" dirty="0" smtClean="0"/>
              <a:t>)</a:t>
            </a:r>
            <a:r>
              <a:rPr lang="ja-JP" altLang="en-US" dirty="0" smtClean="0"/>
              <a:t>に最も近いかを判断するために</a:t>
            </a:r>
            <a:r>
              <a:rPr lang="ja-JP" altLang="en-US" dirty="0" smtClean="0">
                <a:solidFill>
                  <a:srgbClr val="FF0000"/>
                </a:solidFill>
              </a:rPr>
              <a:t>マハラノビス距離</a:t>
            </a:r>
            <a:r>
              <a:rPr lang="ja-JP" altLang="en-US" dirty="0" smtClean="0"/>
              <a:t>を用いる。</a:t>
            </a:r>
            <a:r>
              <a:rPr lang="en-US" altLang="ja-JP" dirty="0" smtClean="0"/>
              <a:t/>
            </a:r>
            <a:br>
              <a:rPr lang="en-US" altLang="ja-JP" dirty="0" smtClean="0"/>
            </a:br>
            <a:r>
              <a:rPr lang="ja-JP" altLang="en-US" dirty="0" smtClean="0"/>
              <a:t>マハラノビス距離の算出式は以下のとおりである。</a:t>
            </a:r>
            <a:r>
              <a:rPr lang="en-US" altLang="ja-JP" dirty="0" smtClean="0"/>
              <a:t/>
            </a:r>
            <a:br>
              <a:rPr lang="en-US" altLang="ja-JP" dirty="0" smtClean="0"/>
            </a:br>
            <a:endParaRPr lang="en-US" altLang="ja-JP" dirty="0" smtClean="0"/>
          </a:p>
        </p:txBody>
      </p:sp>
      <p:graphicFrame>
        <p:nvGraphicFramePr>
          <p:cNvPr id="4" name="オブジェクト 3"/>
          <p:cNvGraphicFramePr>
            <a:graphicFrameLocks noChangeAspect="1"/>
          </p:cNvGraphicFramePr>
          <p:nvPr/>
        </p:nvGraphicFramePr>
        <p:xfrm>
          <a:off x="628650" y="3933825"/>
          <a:ext cx="7770813" cy="1223963"/>
        </p:xfrm>
        <a:graphic>
          <a:graphicData uri="http://schemas.openxmlformats.org/presentationml/2006/ole">
            <p:oleObj spid="_x0000_s27650" name="数式" r:id="rId3" imgW="3466800" imgH="545760" progId="Equation.3">
              <p:embed/>
            </p:oleObj>
          </a:graphicData>
        </a:graphic>
      </p:graphicFrame>
      <p:sp>
        <p:nvSpPr>
          <p:cNvPr id="5" name="テキスト ボックス 4"/>
          <p:cNvSpPr txBox="1"/>
          <p:nvPr/>
        </p:nvSpPr>
        <p:spPr>
          <a:xfrm>
            <a:off x="467544" y="5589240"/>
            <a:ext cx="1842171" cy="369332"/>
          </a:xfrm>
          <a:prstGeom prst="rect">
            <a:avLst/>
          </a:prstGeom>
          <a:noFill/>
          <a:ln w="19050">
            <a:solidFill>
              <a:schemeClr val="accent1">
                <a:shade val="50000"/>
              </a:schemeClr>
            </a:solidFill>
          </a:ln>
        </p:spPr>
        <p:txBody>
          <a:bodyPr wrap="none" rtlCol="0">
            <a:spAutoFit/>
          </a:bodyPr>
          <a:lstStyle/>
          <a:p>
            <a:r>
              <a:rPr lang="ja-JP" altLang="en-US" dirty="0" smtClean="0"/>
              <a:t>マハラノビス距離</a:t>
            </a:r>
            <a:endParaRPr kumimoji="1" lang="ja-JP" altLang="en-US" dirty="0"/>
          </a:p>
        </p:txBody>
      </p:sp>
      <p:sp>
        <p:nvSpPr>
          <p:cNvPr id="6" name="テキスト ボックス 5"/>
          <p:cNvSpPr txBox="1"/>
          <p:nvPr/>
        </p:nvSpPr>
        <p:spPr>
          <a:xfrm>
            <a:off x="1403648" y="3068960"/>
            <a:ext cx="2239716" cy="646331"/>
          </a:xfrm>
          <a:prstGeom prst="rect">
            <a:avLst/>
          </a:prstGeom>
          <a:noFill/>
          <a:ln w="22225">
            <a:solidFill>
              <a:srgbClr val="FFC000"/>
            </a:solidFill>
          </a:ln>
        </p:spPr>
        <p:txBody>
          <a:bodyPr wrap="none" rtlCol="0">
            <a:spAutoFit/>
          </a:bodyPr>
          <a:lstStyle/>
          <a:p>
            <a:r>
              <a:rPr kumimoji="1" lang="ja-JP" altLang="en-US" dirty="0" smtClean="0"/>
              <a:t>テスト画像の</a:t>
            </a:r>
            <a:r>
              <a:rPr kumimoji="1" lang="en-US" altLang="ja-JP" dirty="0" smtClean="0"/>
              <a:t/>
            </a:r>
            <a:br>
              <a:rPr kumimoji="1" lang="en-US" altLang="ja-JP" dirty="0" smtClean="0"/>
            </a:br>
            <a:r>
              <a:rPr kumimoji="1" lang="ja-JP" altLang="en-US" dirty="0" smtClean="0"/>
              <a:t>特徴量空間での座標</a:t>
            </a:r>
            <a:endParaRPr kumimoji="1" lang="ja-JP" altLang="en-US" dirty="0"/>
          </a:p>
        </p:txBody>
      </p:sp>
      <p:sp>
        <p:nvSpPr>
          <p:cNvPr id="7" name="テキスト ボックス 6"/>
          <p:cNvSpPr txBox="1"/>
          <p:nvPr/>
        </p:nvSpPr>
        <p:spPr>
          <a:xfrm>
            <a:off x="3275856" y="5589240"/>
            <a:ext cx="2702984" cy="369332"/>
          </a:xfrm>
          <a:prstGeom prst="rect">
            <a:avLst/>
          </a:prstGeom>
          <a:noFill/>
          <a:ln w="22225">
            <a:solidFill>
              <a:srgbClr val="7030A0"/>
            </a:solidFill>
          </a:ln>
        </p:spPr>
        <p:txBody>
          <a:bodyPr wrap="none" rtlCol="0">
            <a:spAutoFit/>
          </a:bodyPr>
          <a:lstStyle/>
          <a:p>
            <a:r>
              <a:rPr lang="ja-JP" altLang="en-US" dirty="0"/>
              <a:t>対象クラス</a:t>
            </a:r>
            <a:r>
              <a:rPr lang="ja-JP" altLang="en-US" dirty="0" smtClean="0"/>
              <a:t>の平均ベクトル</a:t>
            </a:r>
            <a:endParaRPr kumimoji="1" lang="ja-JP" altLang="en-US" dirty="0"/>
          </a:p>
        </p:txBody>
      </p:sp>
      <p:sp>
        <p:nvSpPr>
          <p:cNvPr id="8" name="テキスト ボックス 7"/>
          <p:cNvSpPr txBox="1"/>
          <p:nvPr/>
        </p:nvSpPr>
        <p:spPr>
          <a:xfrm>
            <a:off x="4211960" y="3068960"/>
            <a:ext cx="3073277" cy="646331"/>
          </a:xfrm>
          <a:prstGeom prst="rect">
            <a:avLst/>
          </a:prstGeom>
          <a:noFill/>
          <a:ln w="22225">
            <a:solidFill>
              <a:srgbClr val="00B050"/>
            </a:solidFill>
          </a:ln>
        </p:spPr>
        <p:txBody>
          <a:bodyPr wrap="none" rtlCol="0">
            <a:spAutoFit/>
          </a:bodyPr>
          <a:lstStyle/>
          <a:p>
            <a:r>
              <a:rPr kumimoji="1" lang="ja-JP" altLang="en-US" dirty="0" smtClean="0"/>
              <a:t>対象クラスの分散共分散行列</a:t>
            </a:r>
            <a:endParaRPr kumimoji="1" lang="en-US" altLang="ja-JP" dirty="0" smtClean="0"/>
          </a:p>
          <a:p>
            <a:r>
              <a:rPr lang="ja-JP" altLang="en-US" dirty="0" smtClean="0"/>
              <a:t>の逆行列</a:t>
            </a:r>
            <a:endParaRPr kumimoji="1" lang="ja-JP" altLang="en-US" dirty="0"/>
          </a:p>
        </p:txBody>
      </p:sp>
      <p:cxnSp>
        <p:nvCxnSpPr>
          <p:cNvPr id="12" name="直線矢印コネクタ 11"/>
          <p:cNvCxnSpPr/>
          <p:nvPr/>
        </p:nvCxnSpPr>
        <p:spPr>
          <a:xfrm rot="5400000">
            <a:off x="4932834" y="3860254"/>
            <a:ext cx="287238" cy="794"/>
          </a:xfrm>
          <a:prstGeom prst="straightConnector1">
            <a:avLst/>
          </a:prstGeom>
          <a:ln w="38100">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14" name="直線矢印コネクタ 13"/>
          <p:cNvCxnSpPr/>
          <p:nvPr/>
        </p:nvCxnSpPr>
        <p:spPr>
          <a:xfrm rot="5400000">
            <a:off x="2052514" y="3860254"/>
            <a:ext cx="287238" cy="794"/>
          </a:xfrm>
          <a:prstGeom prst="straightConnector1">
            <a:avLst/>
          </a:prstGeom>
          <a:ln w="38100">
            <a:solidFill>
              <a:srgbClr val="FFC000"/>
            </a:solidFill>
            <a:tailEnd type="triangle"/>
          </a:ln>
        </p:spPr>
        <p:style>
          <a:lnRef idx="1">
            <a:schemeClr val="accent1"/>
          </a:lnRef>
          <a:fillRef idx="0">
            <a:schemeClr val="accent1"/>
          </a:fillRef>
          <a:effectRef idx="0">
            <a:schemeClr val="accent1"/>
          </a:effectRef>
          <a:fontRef idx="minor">
            <a:schemeClr val="tx1"/>
          </a:fontRef>
        </p:style>
      </p:cxnSp>
      <p:cxnSp>
        <p:nvCxnSpPr>
          <p:cNvPr id="15" name="直線矢印コネクタ 14"/>
          <p:cNvCxnSpPr/>
          <p:nvPr/>
        </p:nvCxnSpPr>
        <p:spPr>
          <a:xfrm rot="5400000">
            <a:off x="791183" y="5192799"/>
            <a:ext cx="792088" cy="794"/>
          </a:xfrm>
          <a:prstGeom prst="straightConnector1">
            <a:avLst/>
          </a:prstGeom>
          <a:ln w="38100">
            <a:solidFill>
              <a:schemeClr val="accent1"/>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17" name="直線矢印コネクタ 16"/>
          <p:cNvCxnSpPr/>
          <p:nvPr/>
        </p:nvCxnSpPr>
        <p:spPr>
          <a:xfrm rot="5400000">
            <a:off x="3241043" y="5336021"/>
            <a:ext cx="503262" cy="1588"/>
          </a:xfrm>
          <a:prstGeom prst="straightConnector1">
            <a:avLst/>
          </a:prstGeom>
          <a:ln w="38100">
            <a:solidFill>
              <a:srgbClr val="7030A0"/>
            </a:solidFill>
            <a:headEnd type="triangle"/>
            <a:tailEnd type="none"/>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平均ベクトルと分散共分散行列を求める</a:t>
            </a:r>
            <a:endParaRPr kumimoji="1" lang="ja-JP" altLang="en-US" dirty="0"/>
          </a:p>
        </p:txBody>
      </p:sp>
      <p:sp>
        <p:nvSpPr>
          <p:cNvPr id="3" name="コンテンツ プレースホルダ 2"/>
          <p:cNvSpPr>
            <a:spLocks noGrp="1"/>
          </p:cNvSpPr>
          <p:nvPr>
            <p:ph sz="quarter" idx="1"/>
          </p:nvPr>
        </p:nvSpPr>
        <p:spPr/>
        <p:txBody>
          <a:bodyPr/>
          <a:lstStyle/>
          <a:p>
            <a:r>
              <a:rPr lang="ja-JP" altLang="en-US" dirty="0" smtClean="0"/>
              <a:t>前提</a:t>
            </a:r>
            <a:r>
              <a:rPr lang="en-US" altLang="ja-JP" dirty="0" smtClean="0"/>
              <a:t/>
            </a:r>
            <a:br>
              <a:rPr lang="en-US" altLang="ja-JP" dirty="0" smtClean="0"/>
            </a:br>
            <a:r>
              <a:rPr lang="ja-JP" altLang="en-US" dirty="0" smtClean="0"/>
              <a:t>学習で入力されたデータ：</a:t>
            </a:r>
            <a:endParaRPr lang="en-US" altLang="ja-JP" dirty="0" smtClean="0"/>
          </a:p>
          <a:p>
            <a:r>
              <a:rPr lang="ja-JP" altLang="en-US" dirty="0" smtClean="0"/>
              <a:t>平均ベクトル</a:t>
            </a:r>
            <a:endParaRPr lang="en-US" altLang="ja-JP" dirty="0" smtClean="0"/>
          </a:p>
          <a:p>
            <a:pPr>
              <a:buNone/>
            </a:pPr>
            <a:endParaRPr lang="en-US" altLang="ja-JP" dirty="0" smtClean="0"/>
          </a:p>
          <a:p>
            <a:pPr>
              <a:buNone/>
            </a:pPr>
            <a:endParaRPr kumimoji="1" lang="en-US" altLang="ja-JP" dirty="0" smtClean="0"/>
          </a:p>
          <a:p>
            <a:r>
              <a:rPr lang="ja-JP" altLang="en-US" dirty="0" smtClean="0"/>
              <a:t>分散共分散行列</a:t>
            </a:r>
            <a:r>
              <a:rPr lang="en-US" altLang="ja-JP" sz="1600" dirty="0" smtClean="0"/>
              <a:t>(</a:t>
            </a:r>
            <a:r>
              <a:rPr lang="en-US" altLang="ja-JP" sz="1600" i="1" dirty="0" smtClean="0">
                <a:latin typeface="HGP明朝B" pitchFamily="18" charset="-128"/>
                <a:ea typeface="HGP明朝B" pitchFamily="18" charset="-128"/>
              </a:rPr>
              <a:t>Covariance Matrix</a:t>
            </a:r>
            <a:r>
              <a:rPr lang="en-US" altLang="ja-JP" sz="1600" dirty="0" smtClean="0"/>
              <a:t>)</a:t>
            </a:r>
            <a:endParaRPr kumimoji="1" lang="ja-JP" altLang="en-US" sz="1600" dirty="0"/>
          </a:p>
        </p:txBody>
      </p:sp>
      <p:graphicFrame>
        <p:nvGraphicFramePr>
          <p:cNvPr id="28674" name="Object 2"/>
          <p:cNvGraphicFramePr>
            <a:graphicFrameLocks noChangeAspect="1"/>
          </p:cNvGraphicFramePr>
          <p:nvPr/>
        </p:nvGraphicFramePr>
        <p:xfrm>
          <a:off x="1043608" y="4581128"/>
          <a:ext cx="2533650" cy="1081087"/>
        </p:xfrm>
        <a:graphic>
          <a:graphicData uri="http://schemas.openxmlformats.org/presentationml/2006/ole">
            <p:oleObj spid="_x0000_s28674" name="数式" r:id="rId3" imgW="1130040" imgH="482400" progId="Equation.3">
              <p:embed/>
            </p:oleObj>
          </a:graphicData>
        </a:graphic>
      </p:graphicFrame>
      <p:graphicFrame>
        <p:nvGraphicFramePr>
          <p:cNvPr id="28675" name="Object 3"/>
          <p:cNvGraphicFramePr>
            <a:graphicFrameLocks noChangeAspect="1"/>
          </p:cNvGraphicFramePr>
          <p:nvPr/>
        </p:nvGraphicFramePr>
        <p:xfrm>
          <a:off x="4343400" y="1617663"/>
          <a:ext cx="1690688" cy="490537"/>
        </p:xfrm>
        <a:graphic>
          <a:graphicData uri="http://schemas.openxmlformats.org/presentationml/2006/ole">
            <p:oleObj spid="_x0000_s28675" name="数式" r:id="rId4" imgW="876240" imgH="253800" progId="Equation.3">
              <p:embed/>
            </p:oleObj>
          </a:graphicData>
        </a:graphic>
      </p:graphicFrame>
      <p:sp>
        <p:nvSpPr>
          <p:cNvPr id="6" name="テキスト ボックス 5"/>
          <p:cNvSpPr txBox="1"/>
          <p:nvPr/>
        </p:nvSpPr>
        <p:spPr>
          <a:xfrm>
            <a:off x="6156176" y="1484784"/>
            <a:ext cx="2159566" cy="646331"/>
          </a:xfrm>
          <a:prstGeom prst="rect">
            <a:avLst/>
          </a:prstGeom>
          <a:noFill/>
        </p:spPr>
        <p:txBody>
          <a:bodyPr wrap="none" rtlCol="0">
            <a:spAutoFit/>
          </a:bodyPr>
          <a:lstStyle/>
          <a:p>
            <a:r>
              <a:rPr kumimoji="1" lang="en-US" altLang="ja-JP" dirty="0" smtClean="0"/>
              <a:t>n</a:t>
            </a:r>
            <a:r>
              <a:rPr kumimoji="1" lang="ja-JP" altLang="en-US" dirty="0" smtClean="0"/>
              <a:t>は画像の番号</a:t>
            </a:r>
            <a:endParaRPr kumimoji="1" lang="en-US" altLang="ja-JP" dirty="0" smtClean="0"/>
          </a:p>
          <a:p>
            <a:r>
              <a:rPr lang="en-US" altLang="ja-JP" dirty="0"/>
              <a:t>x</a:t>
            </a:r>
            <a:r>
              <a:rPr lang="ja-JP" altLang="en-US" dirty="0" smtClean="0"/>
              <a:t>は赤み</a:t>
            </a:r>
            <a:r>
              <a:rPr lang="en-US" altLang="ja-JP" dirty="0" smtClean="0"/>
              <a:t>, y</a:t>
            </a:r>
            <a:r>
              <a:rPr lang="ja-JP" altLang="en-US" dirty="0" smtClean="0"/>
              <a:t>は円形度</a:t>
            </a:r>
            <a:endParaRPr kumimoji="1" lang="ja-JP" altLang="en-US" dirty="0"/>
          </a:p>
        </p:txBody>
      </p:sp>
      <p:graphicFrame>
        <p:nvGraphicFramePr>
          <p:cNvPr id="28676" name="Object 4"/>
          <p:cNvGraphicFramePr>
            <a:graphicFrameLocks noChangeAspect="1"/>
          </p:cNvGraphicFramePr>
          <p:nvPr/>
        </p:nvGraphicFramePr>
        <p:xfrm>
          <a:off x="1077913" y="2565400"/>
          <a:ext cx="2768600" cy="982663"/>
        </p:xfrm>
        <a:graphic>
          <a:graphicData uri="http://schemas.openxmlformats.org/presentationml/2006/ole">
            <p:oleObj spid="_x0000_s28676" name="数式" r:id="rId5" imgW="1434960" imgH="507960" progId="Equation.3">
              <p:embed/>
            </p:oleObj>
          </a:graphicData>
        </a:graphic>
      </p:graphicFrame>
      <p:graphicFrame>
        <p:nvGraphicFramePr>
          <p:cNvPr id="28677" name="Object 5"/>
          <p:cNvGraphicFramePr>
            <a:graphicFrameLocks noChangeAspect="1"/>
          </p:cNvGraphicFramePr>
          <p:nvPr/>
        </p:nvGraphicFramePr>
        <p:xfrm>
          <a:off x="4270097" y="4005064"/>
          <a:ext cx="3182223" cy="2273157"/>
        </p:xfrm>
        <a:graphic>
          <a:graphicData uri="http://schemas.openxmlformats.org/presentationml/2006/ole">
            <p:oleObj spid="_x0000_s28677" name="数式" r:id="rId6" imgW="2273040" imgH="1625400" progId="Equation.3">
              <p:embed/>
            </p:oleObj>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クラス辞書作成例</a:t>
            </a:r>
            <a:r>
              <a:rPr kumimoji="1" lang="en-US" altLang="ja-JP" dirty="0" smtClean="0"/>
              <a:t>(</a:t>
            </a:r>
            <a:r>
              <a:rPr kumimoji="1" lang="ja-JP" altLang="en-US" sz="2000" dirty="0" smtClean="0"/>
              <a:t>数値はテキトーです</a:t>
            </a:r>
            <a:r>
              <a:rPr kumimoji="1" lang="en-US" altLang="ja-JP" dirty="0" smtClean="0"/>
              <a:t>) 1/3</a:t>
            </a:r>
            <a:endParaRPr kumimoji="1" lang="ja-JP" altLang="en-US" dirty="0"/>
          </a:p>
        </p:txBody>
      </p:sp>
      <p:sp>
        <p:nvSpPr>
          <p:cNvPr id="4" name="テキスト ボックス 3"/>
          <p:cNvSpPr txBox="1"/>
          <p:nvPr/>
        </p:nvSpPr>
        <p:spPr>
          <a:xfrm>
            <a:off x="539552" y="1196752"/>
            <a:ext cx="4671472" cy="369332"/>
          </a:xfrm>
          <a:prstGeom prst="rect">
            <a:avLst/>
          </a:prstGeom>
          <a:noFill/>
        </p:spPr>
        <p:txBody>
          <a:bodyPr wrap="none" rtlCol="0">
            <a:spAutoFit/>
          </a:bodyPr>
          <a:lstStyle/>
          <a:p>
            <a:r>
              <a:rPr lang="ja-JP" altLang="en-US" dirty="0"/>
              <a:t>学習</a:t>
            </a:r>
            <a:r>
              <a:rPr lang="ja-JP" altLang="en-US" dirty="0" smtClean="0"/>
              <a:t>したりんごのデータ</a:t>
            </a:r>
            <a:r>
              <a:rPr lang="en-US" altLang="ja-JP" dirty="0" smtClean="0"/>
              <a:t>:(</a:t>
            </a:r>
            <a:r>
              <a:rPr lang="ja-JP" altLang="en-US" dirty="0" smtClean="0"/>
              <a:t>赤み</a:t>
            </a:r>
            <a:r>
              <a:rPr lang="en-US" altLang="ja-JP" dirty="0" smtClean="0"/>
              <a:t>,</a:t>
            </a:r>
            <a:r>
              <a:rPr lang="ja-JP" altLang="en-US" dirty="0" smtClean="0"/>
              <a:t>円形度</a:t>
            </a:r>
            <a:r>
              <a:rPr lang="en-US" altLang="ja-JP" dirty="0" smtClean="0"/>
              <a:t>) , N = 3</a:t>
            </a:r>
          </a:p>
        </p:txBody>
      </p:sp>
      <p:sp>
        <p:nvSpPr>
          <p:cNvPr id="5" name="テキスト ボックス 4"/>
          <p:cNvSpPr txBox="1"/>
          <p:nvPr/>
        </p:nvSpPr>
        <p:spPr>
          <a:xfrm>
            <a:off x="683568" y="1700808"/>
            <a:ext cx="3531736" cy="369332"/>
          </a:xfrm>
          <a:prstGeom prst="rect">
            <a:avLst/>
          </a:prstGeom>
          <a:noFill/>
          <a:ln w="15875">
            <a:solidFill>
              <a:srgbClr val="FF0000"/>
            </a:solidFill>
          </a:ln>
        </p:spPr>
        <p:txBody>
          <a:bodyPr wrap="none" rtlCol="0">
            <a:spAutoFit/>
          </a:bodyPr>
          <a:lstStyle/>
          <a:p>
            <a:r>
              <a:rPr kumimoji="1" lang="en-US" altLang="ja-JP" dirty="0" smtClean="0"/>
              <a:t>(0.9 , 0.7) , (</a:t>
            </a:r>
            <a:r>
              <a:rPr lang="en-US" altLang="ja-JP" dirty="0" smtClean="0"/>
              <a:t>0.7 </a:t>
            </a:r>
            <a:r>
              <a:rPr kumimoji="1" lang="en-US" altLang="ja-JP" dirty="0" smtClean="0"/>
              <a:t>, 0.8) , (</a:t>
            </a:r>
            <a:r>
              <a:rPr lang="en-US" altLang="ja-JP" dirty="0" smtClean="0"/>
              <a:t>0.8 </a:t>
            </a:r>
            <a:r>
              <a:rPr kumimoji="1" lang="en-US" altLang="ja-JP" dirty="0" smtClean="0"/>
              <a:t>, 0.9)</a:t>
            </a:r>
            <a:endParaRPr kumimoji="1" lang="ja-JP" altLang="en-US" dirty="0"/>
          </a:p>
        </p:txBody>
      </p:sp>
      <p:sp>
        <p:nvSpPr>
          <p:cNvPr id="6" name="テキスト ボックス 5"/>
          <p:cNvSpPr txBox="1"/>
          <p:nvPr/>
        </p:nvSpPr>
        <p:spPr>
          <a:xfrm>
            <a:off x="5612210" y="1700808"/>
            <a:ext cx="2552302" cy="369332"/>
          </a:xfrm>
          <a:prstGeom prst="rect">
            <a:avLst/>
          </a:prstGeom>
          <a:noFill/>
        </p:spPr>
        <p:txBody>
          <a:bodyPr wrap="none" rtlCol="0">
            <a:spAutoFit/>
          </a:bodyPr>
          <a:lstStyle/>
          <a:p>
            <a:r>
              <a:rPr lang="ja-JP" altLang="en-US" dirty="0"/>
              <a:t>平均</a:t>
            </a:r>
            <a:r>
              <a:rPr lang="ja-JP" altLang="en-US" dirty="0" smtClean="0"/>
              <a:t>ベクトル</a:t>
            </a:r>
            <a:r>
              <a:rPr lang="en-US" altLang="ja-JP" dirty="0" smtClean="0"/>
              <a:t>=</a:t>
            </a:r>
            <a:r>
              <a:rPr kumimoji="1" lang="en-US" altLang="ja-JP" dirty="0" smtClean="0"/>
              <a:t>(</a:t>
            </a:r>
            <a:r>
              <a:rPr lang="en-US" altLang="ja-JP" dirty="0" smtClean="0"/>
              <a:t>0.8 </a:t>
            </a:r>
            <a:r>
              <a:rPr kumimoji="1" lang="en-US" altLang="ja-JP" dirty="0" smtClean="0"/>
              <a:t>, 0.8)</a:t>
            </a:r>
            <a:endParaRPr kumimoji="1" lang="ja-JP" altLang="en-US" dirty="0"/>
          </a:p>
        </p:txBody>
      </p:sp>
      <p:sp>
        <p:nvSpPr>
          <p:cNvPr id="7" name="右矢印 6"/>
          <p:cNvSpPr/>
          <p:nvPr/>
        </p:nvSpPr>
        <p:spPr>
          <a:xfrm>
            <a:off x="5364088" y="1741458"/>
            <a:ext cx="288032" cy="288032"/>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29698" name="Object 2"/>
          <p:cNvGraphicFramePr>
            <a:graphicFrameLocks noChangeAspect="1"/>
          </p:cNvGraphicFramePr>
          <p:nvPr/>
        </p:nvGraphicFramePr>
        <p:xfrm>
          <a:off x="841375" y="2205038"/>
          <a:ext cx="7342188" cy="2736850"/>
        </p:xfrm>
        <a:graphic>
          <a:graphicData uri="http://schemas.openxmlformats.org/presentationml/2006/ole">
            <p:oleObj spid="_x0000_s78850" name="数式" r:id="rId3" imgW="5003640" imgH="1866600" progId="Equation.3">
              <p:embed/>
            </p:oleObj>
          </a:graphicData>
        </a:graphic>
      </p:graphicFrame>
      <p:graphicFrame>
        <p:nvGraphicFramePr>
          <p:cNvPr id="29699" name="Object 3"/>
          <p:cNvGraphicFramePr>
            <a:graphicFrameLocks noChangeAspect="1"/>
          </p:cNvGraphicFramePr>
          <p:nvPr/>
        </p:nvGraphicFramePr>
        <p:xfrm>
          <a:off x="2441575" y="3789363"/>
          <a:ext cx="4014788" cy="1023937"/>
        </p:xfrm>
        <a:graphic>
          <a:graphicData uri="http://schemas.openxmlformats.org/presentationml/2006/ole">
            <p:oleObj spid="_x0000_s78851" name="数式" r:id="rId4" imgW="1790640" imgH="457200" progId="Equation.3">
              <p:embed/>
            </p:oleObj>
          </a:graphicData>
        </a:graphic>
      </p:graphicFrame>
      <p:graphicFrame>
        <p:nvGraphicFramePr>
          <p:cNvPr id="29700" name="Object 4"/>
          <p:cNvGraphicFramePr>
            <a:graphicFrameLocks noChangeAspect="1"/>
          </p:cNvGraphicFramePr>
          <p:nvPr/>
        </p:nvGraphicFramePr>
        <p:xfrm>
          <a:off x="841375" y="5157788"/>
          <a:ext cx="2903538" cy="1023937"/>
        </p:xfrm>
        <a:graphic>
          <a:graphicData uri="http://schemas.openxmlformats.org/presentationml/2006/ole">
            <p:oleObj spid="_x0000_s78852" name="数式" r:id="rId5" imgW="1295280" imgH="457200" progId="Equation.3">
              <p:embed/>
            </p:oleObj>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クラス辞書作成例</a:t>
            </a:r>
            <a:r>
              <a:rPr kumimoji="1" lang="en-US" altLang="ja-JP" dirty="0" smtClean="0"/>
              <a:t>(</a:t>
            </a:r>
            <a:r>
              <a:rPr kumimoji="1" lang="ja-JP" altLang="en-US" sz="2000" dirty="0" smtClean="0"/>
              <a:t>数値はテキトーです</a:t>
            </a:r>
            <a:r>
              <a:rPr kumimoji="1" lang="en-US" altLang="ja-JP" dirty="0" smtClean="0"/>
              <a:t>) 2/3</a:t>
            </a:r>
            <a:endParaRPr kumimoji="1" lang="ja-JP" altLang="en-US" dirty="0"/>
          </a:p>
        </p:txBody>
      </p:sp>
      <p:sp>
        <p:nvSpPr>
          <p:cNvPr id="4" name="テキスト ボックス 3"/>
          <p:cNvSpPr txBox="1"/>
          <p:nvPr/>
        </p:nvSpPr>
        <p:spPr>
          <a:xfrm>
            <a:off x="539552" y="1196752"/>
            <a:ext cx="4674678" cy="369332"/>
          </a:xfrm>
          <a:prstGeom prst="rect">
            <a:avLst/>
          </a:prstGeom>
          <a:noFill/>
        </p:spPr>
        <p:txBody>
          <a:bodyPr wrap="none" rtlCol="0">
            <a:spAutoFit/>
          </a:bodyPr>
          <a:lstStyle/>
          <a:p>
            <a:r>
              <a:rPr lang="ja-JP" altLang="en-US" dirty="0"/>
              <a:t>学習</a:t>
            </a:r>
            <a:r>
              <a:rPr lang="ja-JP" altLang="en-US" dirty="0" smtClean="0"/>
              <a:t>したレモンのデータ</a:t>
            </a:r>
            <a:r>
              <a:rPr lang="en-US" altLang="ja-JP" dirty="0" smtClean="0"/>
              <a:t>:(</a:t>
            </a:r>
            <a:r>
              <a:rPr lang="ja-JP" altLang="en-US" dirty="0" smtClean="0"/>
              <a:t>赤み</a:t>
            </a:r>
            <a:r>
              <a:rPr lang="en-US" altLang="ja-JP" dirty="0" smtClean="0"/>
              <a:t>,</a:t>
            </a:r>
            <a:r>
              <a:rPr lang="ja-JP" altLang="en-US" dirty="0" smtClean="0"/>
              <a:t>円形度</a:t>
            </a:r>
            <a:r>
              <a:rPr lang="en-US" altLang="ja-JP" dirty="0" smtClean="0"/>
              <a:t>) , N = 3</a:t>
            </a:r>
          </a:p>
        </p:txBody>
      </p:sp>
      <p:sp>
        <p:nvSpPr>
          <p:cNvPr id="5" name="テキスト ボックス 4"/>
          <p:cNvSpPr txBox="1"/>
          <p:nvPr/>
        </p:nvSpPr>
        <p:spPr>
          <a:xfrm>
            <a:off x="683568" y="1700808"/>
            <a:ext cx="3531736" cy="369332"/>
          </a:xfrm>
          <a:prstGeom prst="rect">
            <a:avLst/>
          </a:prstGeom>
          <a:noFill/>
          <a:ln w="15875">
            <a:solidFill>
              <a:srgbClr val="FF0000"/>
            </a:solidFill>
          </a:ln>
        </p:spPr>
        <p:txBody>
          <a:bodyPr wrap="none" rtlCol="0">
            <a:spAutoFit/>
          </a:bodyPr>
          <a:lstStyle/>
          <a:p>
            <a:r>
              <a:rPr kumimoji="1" lang="en-US" altLang="ja-JP" dirty="0" smtClean="0"/>
              <a:t>(0.6 , 0.5) , (</a:t>
            </a:r>
            <a:r>
              <a:rPr lang="en-US" altLang="ja-JP" dirty="0" smtClean="0"/>
              <a:t>0.7 </a:t>
            </a:r>
            <a:r>
              <a:rPr kumimoji="1" lang="en-US" altLang="ja-JP" dirty="0" smtClean="0"/>
              <a:t>, 0.4) , (</a:t>
            </a:r>
            <a:r>
              <a:rPr lang="en-US" altLang="ja-JP" dirty="0" smtClean="0"/>
              <a:t>0.5 </a:t>
            </a:r>
            <a:r>
              <a:rPr kumimoji="1" lang="en-US" altLang="ja-JP" dirty="0" smtClean="0"/>
              <a:t>, 0.3)</a:t>
            </a:r>
            <a:endParaRPr kumimoji="1" lang="ja-JP" altLang="en-US" dirty="0"/>
          </a:p>
        </p:txBody>
      </p:sp>
      <p:sp>
        <p:nvSpPr>
          <p:cNvPr id="6" name="テキスト ボックス 5"/>
          <p:cNvSpPr txBox="1"/>
          <p:nvPr/>
        </p:nvSpPr>
        <p:spPr>
          <a:xfrm>
            <a:off x="5612210" y="1700808"/>
            <a:ext cx="2552302" cy="369332"/>
          </a:xfrm>
          <a:prstGeom prst="rect">
            <a:avLst/>
          </a:prstGeom>
          <a:noFill/>
        </p:spPr>
        <p:txBody>
          <a:bodyPr wrap="none" rtlCol="0">
            <a:spAutoFit/>
          </a:bodyPr>
          <a:lstStyle/>
          <a:p>
            <a:r>
              <a:rPr lang="ja-JP" altLang="en-US" dirty="0"/>
              <a:t>平均</a:t>
            </a:r>
            <a:r>
              <a:rPr lang="ja-JP" altLang="en-US" dirty="0" smtClean="0"/>
              <a:t>ベクトル</a:t>
            </a:r>
            <a:r>
              <a:rPr lang="en-US" altLang="ja-JP" dirty="0" smtClean="0"/>
              <a:t>=</a:t>
            </a:r>
            <a:r>
              <a:rPr kumimoji="1" lang="en-US" altLang="ja-JP" dirty="0" smtClean="0"/>
              <a:t>(</a:t>
            </a:r>
            <a:r>
              <a:rPr lang="en-US" altLang="ja-JP" dirty="0" smtClean="0"/>
              <a:t>0.6 </a:t>
            </a:r>
            <a:r>
              <a:rPr kumimoji="1" lang="en-US" altLang="ja-JP" dirty="0" smtClean="0"/>
              <a:t>, 0.4)</a:t>
            </a:r>
            <a:endParaRPr kumimoji="1" lang="ja-JP" altLang="en-US" dirty="0"/>
          </a:p>
        </p:txBody>
      </p:sp>
      <p:sp>
        <p:nvSpPr>
          <p:cNvPr id="7" name="右矢印 6"/>
          <p:cNvSpPr/>
          <p:nvPr/>
        </p:nvSpPr>
        <p:spPr>
          <a:xfrm>
            <a:off x="5364088" y="1741458"/>
            <a:ext cx="288032" cy="288032"/>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29698" name="Object 2"/>
          <p:cNvGraphicFramePr>
            <a:graphicFrameLocks noChangeAspect="1"/>
          </p:cNvGraphicFramePr>
          <p:nvPr/>
        </p:nvGraphicFramePr>
        <p:xfrm>
          <a:off x="693738" y="2205038"/>
          <a:ext cx="7191375" cy="2736850"/>
        </p:xfrm>
        <a:graphic>
          <a:graphicData uri="http://schemas.openxmlformats.org/presentationml/2006/ole">
            <p:oleObj spid="_x0000_s79874" name="数式" r:id="rId3" imgW="4902120" imgH="1866600" progId="Equation.3">
              <p:embed/>
            </p:oleObj>
          </a:graphicData>
        </a:graphic>
      </p:graphicFrame>
      <p:graphicFrame>
        <p:nvGraphicFramePr>
          <p:cNvPr id="29699" name="Object 3"/>
          <p:cNvGraphicFramePr>
            <a:graphicFrameLocks noChangeAspect="1"/>
          </p:cNvGraphicFramePr>
          <p:nvPr/>
        </p:nvGraphicFramePr>
        <p:xfrm>
          <a:off x="2597150" y="3789363"/>
          <a:ext cx="3702050" cy="1023937"/>
        </p:xfrm>
        <a:graphic>
          <a:graphicData uri="http://schemas.openxmlformats.org/presentationml/2006/ole">
            <p:oleObj spid="_x0000_s79875" name="数式" r:id="rId4" imgW="1650960" imgH="457200" progId="Equation.3">
              <p:embed/>
            </p:oleObj>
          </a:graphicData>
        </a:graphic>
      </p:graphicFrame>
      <p:graphicFrame>
        <p:nvGraphicFramePr>
          <p:cNvPr id="29700" name="Object 4"/>
          <p:cNvGraphicFramePr>
            <a:graphicFrameLocks noChangeAspect="1"/>
          </p:cNvGraphicFramePr>
          <p:nvPr/>
        </p:nvGraphicFramePr>
        <p:xfrm>
          <a:off x="641350" y="5157788"/>
          <a:ext cx="3303588" cy="1023937"/>
        </p:xfrm>
        <a:graphic>
          <a:graphicData uri="http://schemas.openxmlformats.org/presentationml/2006/ole">
            <p:oleObj spid="_x0000_s79876" name="数式" r:id="rId5" imgW="1473120" imgH="457200" progId="Equation.3">
              <p:embed/>
            </p:oleObj>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クラス辞書作成例</a:t>
            </a:r>
            <a:r>
              <a:rPr lang="en-US" altLang="ja-JP" dirty="0" smtClean="0"/>
              <a:t>(</a:t>
            </a:r>
            <a:r>
              <a:rPr lang="ja-JP" altLang="en-US" sz="2000" dirty="0" smtClean="0"/>
              <a:t>数値はテキトーです</a:t>
            </a:r>
            <a:r>
              <a:rPr lang="en-US" altLang="ja-JP" dirty="0" smtClean="0"/>
              <a:t>) 3/3</a:t>
            </a:r>
            <a:endParaRPr kumimoji="1" lang="ja-JP" altLang="en-US" dirty="0"/>
          </a:p>
        </p:txBody>
      </p:sp>
      <p:grpSp>
        <p:nvGrpSpPr>
          <p:cNvPr id="3" name="グループ化 19"/>
          <p:cNvGrpSpPr/>
          <p:nvPr/>
        </p:nvGrpSpPr>
        <p:grpSpPr>
          <a:xfrm>
            <a:off x="755576" y="1484783"/>
            <a:ext cx="7560841" cy="4464497"/>
            <a:chOff x="755576" y="1556792"/>
            <a:chExt cx="7560841" cy="4464497"/>
          </a:xfrm>
        </p:grpSpPr>
        <p:sp>
          <p:nvSpPr>
            <p:cNvPr id="4" name="正方形/長方形 3"/>
            <p:cNvSpPr/>
            <p:nvPr/>
          </p:nvSpPr>
          <p:spPr>
            <a:xfrm>
              <a:off x="755576" y="1556792"/>
              <a:ext cx="7560840" cy="4464496"/>
            </a:xfrm>
            <a:prstGeom prst="rect">
              <a:avLst/>
            </a:prstGeom>
            <a:solidFill>
              <a:schemeClr val="bg1"/>
            </a:solidFill>
            <a:ln w="31750">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cxnSp>
          <p:nvCxnSpPr>
            <p:cNvPr id="6" name="直線コネクタ 5"/>
            <p:cNvCxnSpPr/>
            <p:nvPr/>
          </p:nvCxnSpPr>
          <p:spPr>
            <a:xfrm rot="16200000" flipH="1">
              <a:off x="2195736" y="3789040"/>
              <a:ext cx="4464496" cy="0"/>
            </a:xfrm>
            <a:prstGeom prst="line">
              <a:avLst/>
            </a:prstGeom>
            <a:ln w="3175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7" name="直線コネクタ 6"/>
            <p:cNvCxnSpPr/>
            <p:nvPr/>
          </p:nvCxnSpPr>
          <p:spPr>
            <a:xfrm rot="16200000" flipH="1">
              <a:off x="35495" y="3789041"/>
              <a:ext cx="4464496" cy="0"/>
            </a:xfrm>
            <a:prstGeom prst="line">
              <a:avLst/>
            </a:prstGeom>
            <a:ln w="3175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rot="10800000" flipH="1">
              <a:off x="755576" y="4005063"/>
              <a:ext cx="7560840" cy="0"/>
            </a:xfrm>
            <a:prstGeom prst="line">
              <a:avLst/>
            </a:prstGeom>
            <a:ln w="3175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11" name="テキスト ボックス 10"/>
            <p:cNvSpPr txBox="1"/>
            <p:nvPr/>
          </p:nvSpPr>
          <p:spPr>
            <a:xfrm>
              <a:off x="971600" y="2833772"/>
              <a:ext cx="1117614" cy="523220"/>
            </a:xfrm>
            <a:prstGeom prst="rect">
              <a:avLst/>
            </a:prstGeom>
            <a:noFill/>
          </p:spPr>
          <p:txBody>
            <a:bodyPr wrap="none" rtlCol="0">
              <a:spAutoFit/>
            </a:bodyPr>
            <a:lstStyle/>
            <a:p>
              <a:r>
                <a:rPr lang="ja-JP" altLang="en-US" sz="2800" dirty="0" smtClean="0"/>
                <a:t>りんご</a:t>
              </a:r>
              <a:endParaRPr kumimoji="1" lang="ja-JP" altLang="en-US" sz="2800" dirty="0"/>
            </a:p>
          </p:txBody>
        </p:sp>
        <p:sp>
          <p:nvSpPr>
            <p:cNvPr id="12" name="テキスト ボックス 11"/>
            <p:cNvSpPr txBox="1"/>
            <p:nvPr/>
          </p:nvSpPr>
          <p:spPr>
            <a:xfrm>
              <a:off x="971600" y="4705980"/>
              <a:ext cx="1122423" cy="523220"/>
            </a:xfrm>
            <a:prstGeom prst="rect">
              <a:avLst/>
            </a:prstGeom>
            <a:noFill/>
          </p:spPr>
          <p:txBody>
            <a:bodyPr wrap="none" rtlCol="0">
              <a:spAutoFit/>
            </a:bodyPr>
            <a:lstStyle/>
            <a:p>
              <a:r>
                <a:rPr lang="ja-JP" altLang="en-US" sz="2800" dirty="0" smtClean="0"/>
                <a:t>レモン</a:t>
              </a:r>
              <a:endParaRPr kumimoji="1" lang="ja-JP" altLang="en-US" sz="2800" dirty="0"/>
            </a:p>
          </p:txBody>
        </p:sp>
        <p:cxnSp>
          <p:nvCxnSpPr>
            <p:cNvPr id="13" name="直線コネクタ 12"/>
            <p:cNvCxnSpPr/>
            <p:nvPr/>
          </p:nvCxnSpPr>
          <p:spPr>
            <a:xfrm rot="10800000" flipH="1">
              <a:off x="755577" y="2132855"/>
              <a:ext cx="7560840" cy="0"/>
            </a:xfrm>
            <a:prstGeom prst="line">
              <a:avLst/>
            </a:prstGeom>
            <a:ln w="3175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14" name="テキスト ボックス 13"/>
            <p:cNvSpPr txBox="1"/>
            <p:nvPr/>
          </p:nvSpPr>
          <p:spPr>
            <a:xfrm>
              <a:off x="2339752" y="1628800"/>
              <a:ext cx="1848583" cy="461665"/>
            </a:xfrm>
            <a:prstGeom prst="rect">
              <a:avLst/>
            </a:prstGeom>
            <a:noFill/>
          </p:spPr>
          <p:txBody>
            <a:bodyPr wrap="none" rtlCol="0">
              <a:spAutoFit/>
            </a:bodyPr>
            <a:lstStyle/>
            <a:p>
              <a:r>
                <a:rPr lang="ja-JP" altLang="en-US" sz="2400" dirty="0" smtClean="0"/>
                <a:t>平均ベクトル</a:t>
              </a:r>
              <a:endParaRPr kumimoji="1" lang="ja-JP" altLang="en-US" sz="2400" dirty="0"/>
            </a:p>
          </p:txBody>
        </p:sp>
        <p:sp>
          <p:nvSpPr>
            <p:cNvPr id="15" name="テキスト ボックス 14"/>
            <p:cNvSpPr txBox="1"/>
            <p:nvPr/>
          </p:nvSpPr>
          <p:spPr>
            <a:xfrm>
              <a:off x="4644008" y="1628800"/>
              <a:ext cx="3570208" cy="461665"/>
            </a:xfrm>
            <a:prstGeom prst="rect">
              <a:avLst/>
            </a:prstGeom>
            <a:noFill/>
          </p:spPr>
          <p:txBody>
            <a:bodyPr wrap="none" rtlCol="0">
              <a:spAutoFit/>
            </a:bodyPr>
            <a:lstStyle/>
            <a:p>
              <a:r>
                <a:rPr lang="ja-JP" altLang="en-US" sz="2400" dirty="0" smtClean="0"/>
                <a:t>分散共分散行列の逆行列</a:t>
              </a:r>
              <a:endParaRPr kumimoji="1" lang="ja-JP" altLang="en-US" sz="2400" dirty="0"/>
            </a:p>
          </p:txBody>
        </p:sp>
        <p:sp>
          <p:nvSpPr>
            <p:cNvPr id="16" name="テキスト ボックス 15"/>
            <p:cNvSpPr txBox="1"/>
            <p:nvPr/>
          </p:nvSpPr>
          <p:spPr>
            <a:xfrm>
              <a:off x="2483768" y="4705980"/>
              <a:ext cx="1723549" cy="523220"/>
            </a:xfrm>
            <a:prstGeom prst="rect">
              <a:avLst/>
            </a:prstGeom>
            <a:noFill/>
          </p:spPr>
          <p:txBody>
            <a:bodyPr wrap="none" rtlCol="0">
              <a:spAutoFit/>
            </a:bodyPr>
            <a:lstStyle/>
            <a:p>
              <a:r>
                <a:rPr lang="en-US" altLang="ja-JP" sz="2800" dirty="0" smtClean="0"/>
                <a:t>(0.6 , 0.4)</a:t>
              </a:r>
              <a:endParaRPr lang="ja-JP" altLang="en-US" sz="2800" dirty="0" smtClean="0"/>
            </a:p>
          </p:txBody>
        </p:sp>
        <p:sp>
          <p:nvSpPr>
            <p:cNvPr id="17" name="テキスト ボックス 16"/>
            <p:cNvSpPr txBox="1"/>
            <p:nvPr/>
          </p:nvSpPr>
          <p:spPr>
            <a:xfrm>
              <a:off x="2483768" y="2780928"/>
              <a:ext cx="1723549" cy="523220"/>
            </a:xfrm>
            <a:prstGeom prst="rect">
              <a:avLst/>
            </a:prstGeom>
            <a:noFill/>
          </p:spPr>
          <p:txBody>
            <a:bodyPr wrap="none" rtlCol="0">
              <a:spAutoFit/>
            </a:bodyPr>
            <a:lstStyle/>
            <a:p>
              <a:r>
                <a:rPr lang="en-US" altLang="ja-JP" sz="2800" dirty="0" smtClean="0"/>
                <a:t>(0.8 , 0.8)</a:t>
              </a:r>
              <a:endParaRPr lang="ja-JP" altLang="en-US" sz="2800" dirty="0" smtClean="0"/>
            </a:p>
          </p:txBody>
        </p:sp>
        <p:graphicFrame>
          <p:nvGraphicFramePr>
            <p:cNvPr id="53250" name="Object 2"/>
            <p:cNvGraphicFramePr>
              <a:graphicFrameLocks noChangeAspect="1"/>
            </p:cNvGraphicFramePr>
            <p:nvPr/>
          </p:nvGraphicFramePr>
          <p:xfrm>
            <a:off x="4518025" y="4509072"/>
            <a:ext cx="3719513" cy="1152525"/>
          </p:xfrm>
          <a:graphic>
            <a:graphicData uri="http://schemas.openxmlformats.org/presentationml/2006/ole">
              <p:oleObj spid="_x0000_s80898" name="数式" r:id="rId3" imgW="1473120" imgH="457200" progId="Equation.3">
                <p:embed/>
              </p:oleObj>
            </a:graphicData>
          </a:graphic>
        </p:graphicFrame>
        <p:graphicFrame>
          <p:nvGraphicFramePr>
            <p:cNvPr id="53251" name="Object 3"/>
            <p:cNvGraphicFramePr>
              <a:graphicFrameLocks noChangeAspect="1"/>
            </p:cNvGraphicFramePr>
            <p:nvPr/>
          </p:nvGraphicFramePr>
          <p:xfrm>
            <a:off x="4587875" y="2458022"/>
            <a:ext cx="3567113" cy="1258887"/>
          </p:xfrm>
          <a:graphic>
            <a:graphicData uri="http://schemas.openxmlformats.org/presentationml/2006/ole">
              <p:oleObj spid="_x0000_s80899" name="数式" r:id="rId4" imgW="1295280" imgH="457200" progId="Equation.3">
                <p:embed/>
              </p:oleObj>
            </a:graphicData>
          </a:graphic>
        </p:graphicFrame>
      </p:gr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識別器のアルゴリズム</a:t>
            </a:r>
            <a:endParaRPr kumimoji="1" lang="ja-JP" altLang="en-US" dirty="0"/>
          </a:p>
        </p:txBody>
      </p:sp>
      <p:sp>
        <p:nvSpPr>
          <p:cNvPr id="6" name="角丸四角形 5"/>
          <p:cNvSpPr/>
          <p:nvPr/>
        </p:nvSpPr>
        <p:spPr>
          <a:xfrm>
            <a:off x="3707904" y="1484784"/>
            <a:ext cx="4536504" cy="720080"/>
          </a:xfrm>
          <a:prstGeom prst="roundRect">
            <a:avLst/>
          </a:prstGeom>
          <a:solidFill>
            <a:schemeClr val="bg1"/>
          </a:solidFill>
          <a:ln w="317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rPr>
              <a:t>テスト画像</a:t>
            </a:r>
            <a:r>
              <a:rPr lang="ja-JP" altLang="en-US" dirty="0">
                <a:solidFill>
                  <a:schemeClr val="tx1"/>
                </a:solidFill>
              </a:rPr>
              <a:t>読み込み</a:t>
            </a:r>
            <a:endParaRPr kumimoji="1" lang="ja-JP" altLang="en-US" dirty="0">
              <a:solidFill>
                <a:schemeClr val="tx1"/>
              </a:solidFill>
            </a:endParaRPr>
          </a:p>
        </p:txBody>
      </p:sp>
      <p:sp>
        <p:nvSpPr>
          <p:cNvPr id="7" name="角丸四角形 6"/>
          <p:cNvSpPr/>
          <p:nvPr/>
        </p:nvSpPr>
        <p:spPr>
          <a:xfrm>
            <a:off x="3707904" y="2420888"/>
            <a:ext cx="4536504" cy="720080"/>
          </a:xfrm>
          <a:prstGeom prst="roundRect">
            <a:avLst/>
          </a:prstGeom>
          <a:solidFill>
            <a:schemeClr val="bg1"/>
          </a:solidFill>
          <a:ln w="317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rPr>
              <a:t>テスト画像から特徴量抽出</a:t>
            </a:r>
            <a:endParaRPr kumimoji="1" lang="ja-JP" altLang="en-US" dirty="0">
              <a:solidFill>
                <a:schemeClr val="tx1"/>
              </a:solidFill>
            </a:endParaRPr>
          </a:p>
        </p:txBody>
      </p:sp>
      <p:sp>
        <p:nvSpPr>
          <p:cNvPr id="8" name="角丸四角形 7"/>
          <p:cNvSpPr/>
          <p:nvPr/>
        </p:nvSpPr>
        <p:spPr>
          <a:xfrm>
            <a:off x="3707904" y="3356992"/>
            <a:ext cx="4536504" cy="720080"/>
          </a:xfrm>
          <a:prstGeom prst="roundRect">
            <a:avLst/>
          </a:prstGeom>
          <a:solidFill>
            <a:schemeClr val="bg1"/>
          </a:solidFill>
          <a:ln w="317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抽出した</a:t>
            </a:r>
            <a:r>
              <a:rPr lang="ja-JP" altLang="en-US" dirty="0" smtClean="0">
                <a:solidFill>
                  <a:schemeClr val="tx1"/>
                </a:solidFill>
              </a:rPr>
              <a:t>特徴と各クラスとの</a:t>
            </a:r>
            <a:endParaRPr lang="en-US" altLang="ja-JP" dirty="0" smtClean="0">
              <a:solidFill>
                <a:schemeClr val="tx1"/>
              </a:solidFill>
            </a:endParaRPr>
          </a:p>
          <a:p>
            <a:pPr algn="ctr"/>
            <a:r>
              <a:rPr lang="ja-JP" altLang="en-US" dirty="0" smtClean="0">
                <a:solidFill>
                  <a:schemeClr val="tx1"/>
                </a:solidFill>
              </a:rPr>
              <a:t>マハラノビス距離を計算</a:t>
            </a:r>
            <a:endParaRPr kumimoji="1" lang="ja-JP" altLang="en-US" dirty="0">
              <a:solidFill>
                <a:schemeClr val="tx1"/>
              </a:solidFill>
            </a:endParaRPr>
          </a:p>
        </p:txBody>
      </p:sp>
      <p:sp>
        <p:nvSpPr>
          <p:cNvPr id="9" name="角丸四角形 8"/>
          <p:cNvSpPr/>
          <p:nvPr/>
        </p:nvSpPr>
        <p:spPr>
          <a:xfrm>
            <a:off x="3707904" y="4293096"/>
            <a:ext cx="4536504" cy="720080"/>
          </a:xfrm>
          <a:prstGeom prst="roundRect">
            <a:avLst/>
          </a:prstGeom>
          <a:solidFill>
            <a:schemeClr val="bg1"/>
          </a:solidFill>
          <a:ln w="317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距離最小のクラスを探す</a:t>
            </a:r>
            <a:endParaRPr kumimoji="1" lang="ja-JP" altLang="en-US" dirty="0">
              <a:solidFill>
                <a:schemeClr val="tx1"/>
              </a:solidFill>
            </a:endParaRPr>
          </a:p>
        </p:txBody>
      </p:sp>
      <p:sp>
        <p:nvSpPr>
          <p:cNvPr id="10" name="角丸四角形 9"/>
          <p:cNvSpPr/>
          <p:nvPr/>
        </p:nvSpPr>
        <p:spPr>
          <a:xfrm>
            <a:off x="3707904" y="5229200"/>
            <a:ext cx="4536504" cy="720080"/>
          </a:xfrm>
          <a:prstGeom prst="roundRect">
            <a:avLst/>
          </a:prstGeom>
          <a:solidFill>
            <a:schemeClr val="bg1"/>
          </a:solidFill>
          <a:ln w="317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rPr>
              <a:t>結果を表示</a:t>
            </a:r>
            <a:endParaRPr kumimoji="1" lang="ja-JP" altLang="en-US" dirty="0">
              <a:solidFill>
                <a:schemeClr val="tx1"/>
              </a:solidFill>
            </a:endParaRPr>
          </a:p>
        </p:txBody>
      </p:sp>
      <p:sp>
        <p:nvSpPr>
          <p:cNvPr id="11" name="二等辺三角形 10"/>
          <p:cNvSpPr/>
          <p:nvPr/>
        </p:nvSpPr>
        <p:spPr>
          <a:xfrm>
            <a:off x="5940152" y="2204864"/>
            <a:ext cx="144016" cy="144016"/>
          </a:xfrm>
          <a:prstGeom prst="triangle">
            <a:avLst/>
          </a:prstGeom>
          <a:solidFill>
            <a:schemeClr val="accent1"/>
          </a:solidFill>
          <a:ln w="25400">
            <a:solidFill>
              <a:schemeClr val="accent1">
                <a:lumMod val="75000"/>
              </a:schemeClr>
            </a:solidFill>
          </a:ln>
          <a:scene3d>
            <a:camera prst="orthographicFront">
              <a:rot lat="0" lon="10799999" rev="10799999"/>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二等辺三角形 11"/>
          <p:cNvSpPr/>
          <p:nvPr/>
        </p:nvSpPr>
        <p:spPr>
          <a:xfrm>
            <a:off x="5940152" y="3140968"/>
            <a:ext cx="144016" cy="144016"/>
          </a:xfrm>
          <a:prstGeom prst="triangle">
            <a:avLst/>
          </a:prstGeom>
          <a:solidFill>
            <a:schemeClr val="accent1"/>
          </a:solidFill>
          <a:ln w="25400">
            <a:solidFill>
              <a:schemeClr val="accent1">
                <a:lumMod val="75000"/>
              </a:schemeClr>
            </a:solidFill>
          </a:ln>
          <a:scene3d>
            <a:camera prst="orthographicFront">
              <a:rot lat="0" lon="10799999" rev="10799999"/>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二等辺三角形 12"/>
          <p:cNvSpPr/>
          <p:nvPr/>
        </p:nvSpPr>
        <p:spPr>
          <a:xfrm>
            <a:off x="5940152" y="4077072"/>
            <a:ext cx="144016" cy="144016"/>
          </a:xfrm>
          <a:prstGeom prst="triangle">
            <a:avLst/>
          </a:prstGeom>
          <a:solidFill>
            <a:schemeClr val="accent1"/>
          </a:solidFill>
          <a:ln w="25400">
            <a:solidFill>
              <a:schemeClr val="accent1">
                <a:lumMod val="75000"/>
              </a:schemeClr>
            </a:solidFill>
          </a:ln>
          <a:scene3d>
            <a:camera prst="orthographicFront">
              <a:rot lat="0" lon="10799999" rev="10799999"/>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左中かっこ 25"/>
          <p:cNvSpPr/>
          <p:nvPr/>
        </p:nvSpPr>
        <p:spPr>
          <a:xfrm>
            <a:off x="2771800" y="1268760"/>
            <a:ext cx="576064" cy="4896544"/>
          </a:xfrm>
          <a:prstGeom prst="leftBrace">
            <a:avLst>
              <a:gd name="adj1" fmla="val 8333"/>
              <a:gd name="adj2" fmla="val 12834"/>
            </a:avLst>
          </a:prstGeom>
          <a:ln w="38100">
            <a:solidFill>
              <a:schemeClr val="accent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3" name="直方体 22"/>
          <p:cNvSpPr/>
          <p:nvPr/>
        </p:nvSpPr>
        <p:spPr>
          <a:xfrm>
            <a:off x="755576" y="1268760"/>
            <a:ext cx="1872208" cy="1296144"/>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dirty="0"/>
              <a:t>識別器</a:t>
            </a:r>
          </a:p>
        </p:txBody>
      </p:sp>
      <p:sp>
        <p:nvSpPr>
          <p:cNvPr id="27" name="二等辺三角形 26"/>
          <p:cNvSpPr/>
          <p:nvPr/>
        </p:nvSpPr>
        <p:spPr>
          <a:xfrm>
            <a:off x="5940152" y="5013176"/>
            <a:ext cx="144016" cy="144016"/>
          </a:xfrm>
          <a:prstGeom prst="triangle">
            <a:avLst/>
          </a:prstGeom>
          <a:solidFill>
            <a:schemeClr val="accent1"/>
          </a:solidFill>
          <a:ln w="25400">
            <a:solidFill>
              <a:schemeClr val="accent1">
                <a:lumMod val="75000"/>
              </a:schemeClr>
            </a:solidFill>
          </a:ln>
          <a:scene3d>
            <a:camera prst="orthographicFront">
              <a:rot lat="0" lon="10799999" rev="10799999"/>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識別例</a:t>
            </a:r>
            <a:r>
              <a:rPr lang="en-US" altLang="ja-JP" sz="2400" dirty="0" smtClean="0"/>
              <a:t>(</a:t>
            </a:r>
            <a:r>
              <a:rPr lang="ja-JP" altLang="en-US" sz="2400" dirty="0" smtClean="0"/>
              <a:t>数値はテキトーです</a:t>
            </a:r>
            <a:r>
              <a:rPr lang="en-US" altLang="ja-JP" sz="2400" dirty="0" smtClean="0"/>
              <a:t>)</a:t>
            </a:r>
            <a:r>
              <a:rPr lang="en-US" altLang="ja-JP" dirty="0" smtClean="0"/>
              <a:t> 1/1</a:t>
            </a:r>
            <a:endParaRPr kumimoji="1" lang="ja-JP" altLang="en-US" dirty="0"/>
          </a:p>
        </p:txBody>
      </p:sp>
      <p:sp>
        <p:nvSpPr>
          <p:cNvPr id="3" name="コンテンツ プレースホルダ 2"/>
          <p:cNvSpPr>
            <a:spLocks noGrp="1"/>
          </p:cNvSpPr>
          <p:nvPr>
            <p:ph sz="quarter" idx="1"/>
          </p:nvPr>
        </p:nvSpPr>
        <p:spPr>
          <a:xfrm>
            <a:off x="457200" y="1219200"/>
            <a:ext cx="8229600" cy="481608"/>
          </a:xfrm>
        </p:spPr>
        <p:txBody>
          <a:bodyPr/>
          <a:lstStyle/>
          <a:p>
            <a:r>
              <a:rPr lang="ja-JP" altLang="en-US" dirty="0" smtClean="0"/>
              <a:t>テスト画像</a:t>
            </a:r>
            <a:r>
              <a:rPr lang="ja-JP" altLang="en-US" dirty="0" err="1" smtClean="0"/>
              <a:t>ｘ</a:t>
            </a:r>
            <a:r>
              <a:rPr lang="ja-JP" altLang="en-US" dirty="0" smtClean="0"/>
              <a:t>の特徴 </a:t>
            </a:r>
            <a:r>
              <a:rPr lang="en-US" altLang="ja-JP" dirty="0" smtClean="0"/>
              <a:t>(0.7, 0.9)</a:t>
            </a:r>
            <a:br>
              <a:rPr lang="en-US" altLang="ja-JP" dirty="0" smtClean="0"/>
            </a:br>
            <a:endParaRPr lang="ja-JP" altLang="en-US" dirty="0" smtClean="0"/>
          </a:p>
        </p:txBody>
      </p:sp>
      <p:graphicFrame>
        <p:nvGraphicFramePr>
          <p:cNvPr id="49155" name="Object 3"/>
          <p:cNvGraphicFramePr>
            <a:graphicFrameLocks noChangeAspect="1"/>
          </p:cNvGraphicFramePr>
          <p:nvPr/>
        </p:nvGraphicFramePr>
        <p:xfrm>
          <a:off x="1089025" y="2116138"/>
          <a:ext cx="4821238" cy="1028700"/>
        </p:xfrm>
        <a:graphic>
          <a:graphicData uri="http://schemas.openxmlformats.org/presentationml/2006/ole">
            <p:oleObj spid="_x0000_s81922" name="数式" r:id="rId3" imgW="3327120" imgH="711000" progId="Equation.3">
              <p:embed/>
            </p:oleObj>
          </a:graphicData>
        </a:graphic>
      </p:graphicFrame>
      <p:sp>
        <p:nvSpPr>
          <p:cNvPr id="6" name="テキスト ボックス 5"/>
          <p:cNvSpPr txBox="1"/>
          <p:nvPr/>
        </p:nvSpPr>
        <p:spPr>
          <a:xfrm>
            <a:off x="827584" y="1700808"/>
            <a:ext cx="1653017" cy="369332"/>
          </a:xfrm>
          <a:prstGeom prst="rect">
            <a:avLst/>
          </a:prstGeom>
          <a:noFill/>
        </p:spPr>
        <p:txBody>
          <a:bodyPr wrap="none" rtlCol="0">
            <a:spAutoFit/>
          </a:bodyPr>
          <a:lstStyle/>
          <a:p>
            <a:r>
              <a:rPr kumimoji="1" lang="ja-JP" altLang="en-US" dirty="0" smtClean="0"/>
              <a:t>りんごとの距離</a:t>
            </a:r>
            <a:endParaRPr kumimoji="1" lang="ja-JP" altLang="en-US" dirty="0"/>
          </a:p>
        </p:txBody>
      </p:sp>
      <p:graphicFrame>
        <p:nvGraphicFramePr>
          <p:cNvPr id="7" name="Object 3"/>
          <p:cNvGraphicFramePr>
            <a:graphicFrameLocks noChangeAspect="1"/>
          </p:cNvGraphicFramePr>
          <p:nvPr/>
        </p:nvGraphicFramePr>
        <p:xfrm>
          <a:off x="1084263" y="3786188"/>
          <a:ext cx="5097462" cy="1027112"/>
        </p:xfrm>
        <a:graphic>
          <a:graphicData uri="http://schemas.openxmlformats.org/presentationml/2006/ole">
            <p:oleObj spid="_x0000_s81923" name="数式" r:id="rId4" imgW="3517560" imgH="711000" progId="Equation.3">
              <p:embed/>
            </p:oleObj>
          </a:graphicData>
        </a:graphic>
      </p:graphicFrame>
      <p:sp>
        <p:nvSpPr>
          <p:cNvPr id="8" name="テキスト ボックス 7"/>
          <p:cNvSpPr txBox="1"/>
          <p:nvPr/>
        </p:nvSpPr>
        <p:spPr>
          <a:xfrm>
            <a:off x="827584" y="3368848"/>
            <a:ext cx="1656223" cy="369332"/>
          </a:xfrm>
          <a:prstGeom prst="rect">
            <a:avLst/>
          </a:prstGeom>
          <a:noFill/>
        </p:spPr>
        <p:txBody>
          <a:bodyPr wrap="none" rtlCol="0">
            <a:spAutoFit/>
          </a:bodyPr>
          <a:lstStyle/>
          <a:p>
            <a:r>
              <a:rPr lang="ja-JP" altLang="en-US" dirty="0" smtClean="0"/>
              <a:t>レモン</a:t>
            </a:r>
            <a:r>
              <a:rPr kumimoji="1" lang="ja-JP" altLang="en-US" dirty="0" smtClean="0"/>
              <a:t>との距離</a:t>
            </a:r>
            <a:endParaRPr kumimoji="1" lang="ja-JP" altLang="en-US" dirty="0"/>
          </a:p>
        </p:txBody>
      </p:sp>
      <p:graphicFrame>
        <p:nvGraphicFramePr>
          <p:cNvPr id="49157" name="Object 5"/>
          <p:cNvGraphicFramePr>
            <a:graphicFrameLocks noChangeAspect="1"/>
          </p:cNvGraphicFramePr>
          <p:nvPr/>
        </p:nvGraphicFramePr>
        <p:xfrm>
          <a:off x="1043608" y="5229200"/>
          <a:ext cx="2392363" cy="347662"/>
        </p:xfrm>
        <a:graphic>
          <a:graphicData uri="http://schemas.openxmlformats.org/presentationml/2006/ole">
            <p:oleObj spid="_x0000_s81924" name="数式" r:id="rId5" imgW="1650960" imgH="241200" progId="Equation.3">
              <p:embed/>
            </p:oleObj>
          </a:graphicData>
        </a:graphic>
      </p:graphicFrame>
      <p:sp>
        <p:nvSpPr>
          <p:cNvPr id="11" name="テキスト ボックス 10"/>
          <p:cNvSpPr txBox="1"/>
          <p:nvPr/>
        </p:nvSpPr>
        <p:spPr>
          <a:xfrm>
            <a:off x="3563888" y="5229200"/>
            <a:ext cx="4826962" cy="369332"/>
          </a:xfrm>
          <a:prstGeom prst="rect">
            <a:avLst/>
          </a:prstGeom>
          <a:noFill/>
        </p:spPr>
        <p:txBody>
          <a:bodyPr wrap="none" rtlCol="0">
            <a:spAutoFit/>
          </a:bodyPr>
          <a:lstStyle/>
          <a:p>
            <a:r>
              <a:rPr kumimoji="1" lang="ja-JP" altLang="en-US" dirty="0" smtClean="0"/>
              <a:t>なので、テスト画像</a:t>
            </a:r>
            <a:r>
              <a:rPr lang="ja-JP" altLang="en-US" dirty="0" err="1" smtClean="0"/>
              <a:t>ｘ</a:t>
            </a:r>
            <a:r>
              <a:rPr lang="ja-JP" altLang="en-US" dirty="0" smtClean="0"/>
              <a:t>はりんごであると推測できる</a:t>
            </a:r>
            <a:endParaRPr kumimoji="1" lang="ja-JP"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タイトル 1"/>
          <p:cNvSpPr>
            <a:spLocks noGrp="1"/>
          </p:cNvSpPr>
          <p:nvPr>
            <p:ph type="title"/>
          </p:nvPr>
        </p:nvSpPr>
        <p:spPr/>
        <p:txBody>
          <a:bodyPr/>
          <a:lstStyle/>
          <a:p>
            <a:r>
              <a:rPr lang="ja-JP" altLang="en-US" smtClean="0"/>
              <a:t>やりたい事</a:t>
            </a:r>
          </a:p>
        </p:txBody>
      </p:sp>
      <p:sp>
        <p:nvSpPr>
          <p:cNvPr id="10243" name="コンテンツ プレースホルダ 2"/>
          <p:cNvSpPr>
            <a:spLocks noGrp="1"/>
          </p:cNvSpPr>
          <p:nvPr>
            <p:ph sz="quarter" idx="1"/>
          </p:nvPr>
        </p:nvSpPr>
        <p:spPr>
          <a:xfrm>
            <a:off x="457200" y="1219200"/>
            <a:ext cx="8229600" cy="4937125"/>
          </a:xfrm>
        </p:spPr>
        <p:txBody>
          <a:bodyPr/>
          <a:lstStyle/>
          <a:p>
            <a:r>
              <a:rPr lang="ja-JP" altLang="en-US" smtClean="0"/>
              <a:t>入力された画像内に映っている果物が何かを自動判別するプログラムを組むこと</a:t>
            </a:r>
          </a:p>
        </p:txBody>
      </p:sp>
      <p:pic>
        <p:nvPicPr>
          <p:cNvPr id="10244" name="Picture 2" descr="C:\Users\nari.CV\Desktop\フルーツデータ\apple\output1-0.jpeg"/>
          <p:cNvPicPr>
            <a:picLocks noChangeAspect="1" noChangeArrowheads="1"/>
          </p:cNvPicPr>
          <p:nvPr/>
        </p:nvPicPr>
        <p:blipFill>
          <a:blip r:embed="rId2" cstate="print"/>
          <a:srcRect l="26289" t="5814" r="17844" b="12788"/>
          <a:stretch>
            <a:fillRect/>
          </a:stretch>
        </p:blipFill>
        <p:spPr bwMode="auto">
          <a:xfrm>
            <a:off x="1547813" y="3429000"/>
            <a:ext cx="1223962" cy="1008063"/>
          </a:xfrm>
          <a:prstGeom prst="rect">
            <a:avLst/>
          </a:prstGeom>
          <a:noFill/>
          <a:ln w="9525">
            <a:noFill/>
            <a:miter lim="800000"/>
            <a:headEnd/>
            <a:tailEnd/>
          </a:ln>
        </p:spPr>
      </p:pic>
      <p:sp>
        <p:nvSpPr>
          <p:cNvPr id="5" name="右矢印 4"/>
          <p:cNvSpPr/>
          <p:nvPr/>
        </p:nvSpPr>
        <p:spPr>
          <a:xfrm>
            <a:off x="2987675" y="3573463"/>
            <a:ext cx="504825" cy="50323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6" name="直方体 5"/>
          <p:cNvSpPr/>
          <p:nvPr/>
        </p:nvSpPr>
        <p:spPr>
          <a:xfrm>
            <a:off x="3635375" y="3213100"/>
            <a:ext cx="1800225" cy="1223963"/>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dirty="0"/>
              <a:t>識別器</a:t>
            </a:r>
          </a:p>
        </p:txBody>
      </p:sp>
      <p:sp>
        <p:nvSpPr>
          <p:cNvPr id="7" name="右矢印 6"/>
          <p:cNvSpPr/>
          <p:nvPr/>
        </p:nvSpPr>
        <p:spPr>
          <a:xfrm>
            <a:off x="5580063" y="3573463"/>
            <a:ext cx="504825" cy="50323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pic>
        <p:nvPicPr>
          <p:cNvPr id="10248" name="Picture 2" descr="C:\Users\nari.CV\Desktop\フルーツデータ\apple\output1-0.jpeg"/>
          <p:cNvPicPr>
            <a:picLocks noChangeAspect="1" noChangeArrowheads="1"/>
          </p:cNvPicPr>
          <p:nvPr/>
        </p:nvPicPr>
        <p:blipFill>
          <a:blip r:embed="rId2" cstate="print"/>
          <a:srcRect l="26289" t="5814" r="17844" b="12788"/>
          <a:stretch>
            <a:fillRect/>
          </a:stretch>
        </p:blipFill>
        <p:spPr bwMode="auto">
          <a:xfrm>
            <a:off x="6227763" y="3357563"/>
            <a:ext cx="1223962" cy="1008062"/>
          </a:xfrm>
          <a:prstGeom prst="rect">
            <a:avLst/>
          </a:prstGeom>
          <a:noFill/>
          <a:ln w="9525">
            <a:noFill/>
            <a:miter lim="800000"/>
            <a:headEnd/>
            <a:tailEnd/>
          </a:ln>
        </p:spPr>
      </p:pic>
      <p:sp>
        <p:nvSpPr>
          <p:cNvPr id="10" name="正方形/長方形 9"/>
          <p:cNvSpPr/>
          <p:nvPr/>
        </p:nvSpPr>
        <p:spPr>
          <a:xfrm>
            <a:off x="5795963" y="4508500"/>
            <a:ext cx="2089150" cy="504825"/>
          </a:xfrm>
          <a:prstGeom prst="rect">
            <a:avLst/>
          </a:prstGeom>
          <a:solidFill>
            <a:schemeClr val="bg1"/>
          </a:solidFill>
          <a:ln w="31750" cmpd="db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dirty="0">
                <a:solidFill>
                  <a:schemeClr val="tx2"/>
                </a:solidFill>
              </a:rPr>
              <a:t>りんご　です</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タイトル 1"/>
          <p:cNvSpPr>
            <a:spLocks noGrp="1"/>
          </p:cNvSpPr>
          <p:nvPr>
            <p:ph type="title"/>
          </p:nvPr>
        </p:nvSpPr>
        <p:spPr/>
        <p:txBody>
          <a:bodyPr/>
          <a:lstStyle/>
          <a:p>
            <a:r>
              <a:rPr lang="ja-JP" altLang="en-US" smtClean="0"/>
              <a:t>簡単化の為の制約</a:t>
            </a:r>
          </a:p>
        </p:txBody>
      </p:sp>
      <p:sp>
        <p:nvSpPr>
          <p:cNvPr id="11267" name="コンテンツ プレースホルダ 2"/>
          <p:cNvSpPr>
            <a:spLocks noGrp="1"/>
          </p:cNvSpPr>
          <p:nvPr>
            <p:ph sz="quarter" idx="1"/>
          </p:nvPr>
        </p:nvSpPr>
        <p:spPr>
          <a:xfrm>
            <a:off x="457200" y="1219200"/>
            <a:ext cx="8229600" cy="4937125"/>
          </a:xfrm>
        </p:spPr>
        <p:txBody>
          <a:bodyPr/>
          <a:lstStyle/>
          <a:p>
            <a:r>
              <a:rPr lang="ja-JP" altLang="en-US" smtClean="0"/>
              <a:t>テストで送られてくる画像には果物は１つしかない</a:t>
            </a:r>
            <a:endParaRPr lang="en-US" altLang="ja-JP" smtClean="0"/>
          </a:p>
          <a:p>
            <a:r>
              <a:rPr lang="ja-JP" altLang="en-US" smtClean="0"/>
              <a:t>果物画像の背景は単純背景</a:t>
            </a:r>
            <a:endParaRPr lang="en-US" altLang="ja-JP" smtClean="0"/>
          </a:p>
          <a:p>
            <a:r>
              <a:rPr lang="ja-JP" altLang="en-US" smtClean="0"/>
              <a:t>果物は</a:t>
            </a:r>
            <a:r>
              <a:rPr lang="en-US" altLang="ja-JP" smtClean="0"/>
              <a:t>{</a:t>
            </a:r>
            <a:r>
              <a:rPr lang="ja-JP" altLang="en-US" smtClean="0"/>
              <a:t>りんご</a:t>
            </a:r>
            <a:r>
              <a:rPr lang="en-US" altLang="ja-JP" smtClean="0"/>
              <a:t>, </a:t>
            </a:r>
            <a:r>
              <a:rPr lang="ja-JP" altLang="en-US" smtClean="0"/>
              <a:t>レモン</a:t>
            </a:r>
            <a:r>
              <a:rPr lang="en-US" altLang="ja-JP" smtClean="0"/>
              <a:t>, </a:t>
            </a:r>
            <a:r>
              <a:rPr lang="ja-JP" altLang="en-US" smtClean="0"/>
              <a:t>バナナ</a:t>
            </a:r>
            <a:r>
              <a:rPr lang="en-US" altLang="ja-JP" smtClean="0"/>
              <a:t>}</a:t>
            </a:r>
            <a:r>
              <a:rPr lang="ja-JP" altLang="en-US" smtClean="0"/>
              <a:t>と定義する</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タイトル 1"/>
          <p:cNvSpPr>
            <a:spLocks noGrp="1"/>
          </p:cNvSpPr>
          <p:nvPr>
            <p:ph type="title"/>
          </p:nvPr>
        </p:nvSpPr>
        <p:spPr/>
        <p:txBody>
          <a:bodyPr/>
          <a:lstStyle/>
          <a:p>
            <a:r>
              <a:rPr lang="ja-JP" altLang="en-US" smtClean="0"/>
              <a:t>学習・識別器作成までの流れ</a:t>
            </a:r>
          </a:p>
        </p:txBody>
      </p:sp>
      <p:pic>
        <p:nvPicPr>
          <p:cNvPr id="12291" name="Picture 2" descr="C:\Users\nari.CV\Desktop\フルーツデータ\apple\output1-0.jpeg"/>
          <p:cNvPicPr>
            <a:picLocks noChangeAspect="1" noChangeArrowheads="1"/>
          </p:cNvPicPr>
          <p:nvPr/>
        </p:nvPicPr>
        <p:blipFill>
          <a:blip r:embed="rId2" cstate="print"/>
          <a:srcRect l="26289" t="5814" r="17844" b="12788"/>
          <a:stretch>
            <a:fillRect/>
          </a:stretch>
        </p:blipFill>
        <p:spPr bwMode="auto">
          <a:xfrm>
            <a:off x="1403350" y="4365625"/>
            <a:ext cx="1223963" cy="1008063"/>
          </a:xfrm>
          <a:prstGeom prst="rect">
            <a:avLst/>
          </a:prstGeom>
          <a:noFill/>
          <a:ln w="9525">
            <a:noFill/>
            <a:miter lim="800000"/>
            <a:headEnd/>
            <a:tailEnd/>
          </a:ln>
        </p:spPr>
      </p:pic>
      <p:sp>
        <p:nvSpPr>
          <p:cNvPr id="5" name="右矢印 4"/>
          <p:cNvSpPr/>
          <p:nvPr/>
        </p:nvSpPr>
        <p:spPr>
          <a:xfrm>
            <a:off x="2843213" y="4508500"/>
            <a:ext cx="504825" cy="50482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6" name="直方体 5"/>
          <p:cNvSpPr/>
          <p:nvPr/>
        </p:nvSpPr>
        <p:spPr>
          <a:xfrm>
            <a:off x="3492500" y="4149725"/>
            <a:ext cx="1800225" cy="1223963"/>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dirty="0"/>
              <a:t>識別器</a:t>
            </a:r>
          </a:p>
        </p:txBody>
      </p:sp>
      <p:sp>
        <p:nvSpPr>
          <p:cNvPr id="7" name="右矢印 6"/>
          <p:cNvSpPr/>
          <p:nvPr/>
        </p:nvSpPr>
        <p:spPr>
          <a:xfrm>
            <a:off x="5435600" y="4508500"/>
            <a:ext cx="504825" cy="50482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pic>
        <p:nvPicPr>
          <p:cNvPr id="12295" name="Picture 2" descr="C:\Users\nari.CV\Desktop\フルーツデータ\apple\output1-0.jpeg"/>
          <p:cNvPicPr>
            <a:picLocks noChangeAspect="1" noChangeArrowheads="1"/>
          </p:cNvPicPr>
          <p:nvPr/>
        </p:nvPicPr>
        <p:blipFill>
          <a:blip r:embed="rId2" cstate="print"/>
          <a:srcRect l="26289" t="5814" r="17844" b="12788"/>
          <a:stretch>
            <a:fillRect/>
          </a:stretch>
        </p:blipFill>
        <p:spPr bwMode="auto">
          <a:xfrm>
            <a:off x="6084888" y="4292600"/>
            <a:ext cx="1223962" cy="1008063"/>
          </a:xfrm>
          <a:prstGeom prst="rect">
            <a:avLst/>
          </a:prstGeom>
          <a:noFill/>
          <a:ln w="9525">
            <a:noFill/>
            <a:miter lim="800000"/>
            <a:headEnd/>
            <a:tailEnd/>
          </a:ln>
        </p:spPr>
      </p:pic>
      <p:sp>
        <p:nvSpPr>
          <p:cNvPr id="9" name="正方形/長方形 8"/>
          <p:cNvSpPr/>
          <p:nvPr/>
        </p:nvSpPr>
        <p:spPr>
          <a:xfrm>
            <a:off x="5651500" y="5445125"/>
            <a:ext cx="2089150" cy="504825"/>
          </a:xfrm>
          <a:prstGeom prst="rect">
            <a:avLst/>
          </a:prstGeom>
          <a:solidFill>
            <a:schemeClr val="bg1"/>
          </a:solidFill>
          <a:ln w="31750" cmpd="db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dirty="0">
                <a:solidFill>
                  <a:schemeClr val="tx2"/>
                </a:solidFill>
              </a:rPr>
              <a:t>りんご　です</a:t>
            </a:r>
          </a:p>
        </p:txBody>
      </p:sp>
      <p:pic>
        <p:nvPicPr>
          <p:cNvPr id="12297" name="Picture 2" descr="C:\Users\nari.CV\Desktop\フルーツデータ\apple\output1-1.jpeg"/>
          <p:cNvPicPr>
            <a:picLocks noChangeAspect="1" noChangeArrowheads="1"/>
          </p:cNvPicPr>
          <p:nvPr/>
        </p:nvPicPr>
        <p:blipFill>
          <a:blip r:embed="rId3" cstate="print"/>
          <a:srcRect l="26141" t="27180" r="28665" b="11031"/>
          <a:stretch>
            <a:fillRect/>
          </a:stretch>
        </p:blipFill>
        <p:spPr bwMode="auto">
          <a:xfrm>
            <a:off x="971550" y="1628775"/>
            <a:ext cx="931863" cy="720725"/>
          </a:xfrm>
          <a:prstGeom prst="rect">
            <a:avLst/>
          </a:prstGeom>
          <a:noFill/>
          <a:ln w="9525">
            <a:noFill/>
            <a:miter lim="800000"/>
            <a:headEnd/>
            <a:tailEnd/>
          </a:ln>
        </p:spPr>
      </p:pic>
      <p:pic>
        <p:nvPicPr>
          <p:cNvPr id="12298" name="Picture 3" descr="C:\Users\nari.CV\Desktop\フルーツデータ\apple\output1-309.jpeg"/>
          <p:cNvPicPr>
            <a:picLocks noChangeAspect="1" noChangeArrowheads="1"/>
          </p:cNvPicPr>
          <p:nvPr/>
        </p:nvPicPr>
        <p:blipFill>
          <a:blip r:embed="rId4" cstate="print"/>
          <a:srcRect l="23750" r="27492" b="13734"/>
          <a:stretch>
            <a:fillRect/>
          </a:stretch>
        </p:blipFill>
        <p:spPr bwMode="auto">
          <a:xfrm>
            <a:off x="971550" y="2565400"/>
            <a:ext cx="936625" cy="935038"/>
          </a:xfrm>
          <a:prstGeom prst="rect">
            <a:avLst/>
          </a:prstGeom>
          <a:noFill/>
          <a:ln w="9525">
            <a:noFill/>
            <a:miter lim="800000"/>
            <a:headEnd/>
            <a:tailEnd/>
          </a:ln>
        </p:spPr>
      </p:pic>
      <p:sp>
        <p:nvSpPr>
          <p:cNvPr id="12" name="直方体 11"/>
          <p:cNvSpPr/>
          <p:nvPr/>
        </p:nvSpPr>
        <p:spPr>
          <a:xfrm>
            <a:off x="3419475" y="1700213"/>
            <a:ext cx="1800225" cy="1223962"/>
          </a:xfrm>
          <a:prstGeom prst="cube">
            <a:avLst/>
          </a:prstGeom>
          <a:solidFill>
            <a:schemeClr val="bg2">
              <a:lumMod val="50000"/>
            </a:schemeClr>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dirty="0"/>
              <a:t>学習器</a:t>
            </a:r>
          </a:p>
        </p:txBody>
      </p:sp>
      <p:sp>
        <p:nvSpPr>
          <p:cNvPr id="12300" name="テキスト ボックス 12"/>
          <p:cNvSpPr txBox="1">
            <a:spLocks noChangeArrowheads="1"/>
          </p:cNvSpPr>
          <p:nvPr/>
        </p:nvSpPr>
        <p:spPr bwMode="auto">
          <a:xfrm>
            <a:off x="1908175" y="1844675"/>
            <a:ext cx="646113" cy="369888"/>
          </a:xfrm>
          <a:prstGeom prst="rect">
            <a:avLst/>
          </a:prstGeom>
          <a:noFill/>
          <a:ln w="9525">
            <a:noFill/>
            <a:miter lim="800000"/>
            <a:headEnd/>
            <a:tailEnd/>
          </a:ln>
        </p:spPr>
        <p:txBody>
          <a:bodyPr wrap="none">
            <a:spAutoFit/>
          </a:bodyPr>
          <a:lstStyle/>
          <a:p>
            <a:r>
              <a:rPr lang="ja-JP" altLang="en-US">
                <a:latin typeface="Gill Sans MT" pitchFamily="34" charset="0"/>
              </a:rPr>
              <a:t>・・・・</a:t>
            </a:r>
          </a:p>
        </p:txBody>
      </p:sp>
      <p:sp>
        <p:nvSpPr>
          <p:cNvPr id="12301" name="テキスト ボックス 13"/>
          <p:cNvSpPr txBox="1">
            <a:spLocks noChangeArrowheads="1"/>
          </p:cNvSpPr>
          <p:nvPr/>
        </p:nvSpPr>
        <p:spPr bwMode="auto">
          <a:xfrm>
            <a:off x="1908175" y="2852738"/>
            <a:ext cx="646113" cy="369887"/>
          </a:xfrm>
          <a:prstGeom prst="rect">
            <a:avLst/>
          </a:prstGeom>
          <a:noFill/>
          <a:ln w="9525">
            <a:noFill/>
            <a:miter lim="800000"/>
            <a:headEnd/>
            <a:tailEnd/>
          </a:ln>
        </p:spPr>
        <p:txBody>
          <a:bodyPr wrap="none">
            <a:spAutoFit/>
          </a:bodyPr>
          <a:lstStyle/>
          <a:p>
            <a:r>
              <a:rPr lang="ja-JP" altLang="en-US">
                <a:latin typeface="Gill Sans MT" pitchFamily="34" charset="0"/>
              </a:rPr>
              <a:t>・・・・</a:t>
            </a:r>
          </a:p>
        </p:txBody>
      </p:sp>
      <p:sp>
        <p:nvSpPr>
          <p:cNvPr id="15" name="右矢印 14"/>
          <p:cNvSpPr/>
          <p:nvPr/>
        </p:nvSpPr>
        <p:spPr>
          <a:xfrm rot="486862">
            <a:off x="2744788" y="1889125"/>
            <a:ext cx="431800" cy="431800"/>
          </a:xfrm>
          <a:prstGeom prst="rightArrow">
            <a:avLst/>
          </a:prstGeom>
          <a:solidFill>
            <a:schemeClr val="bg2">
              <a:lumMod val="50000"/>
            </a:schemeClr>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6" name="右矢印 15"/>
          <p:cNvSpPr/>
          <p:nvPr/>
        </p:nvSpPr>
        <p:spPr>
          <a:xfrm rot="20491980">
            <a:off x="2757488" y="2609850"/>
            <a:ext cx="431800" cy="431800"/>
          </a:xfrm>
          <a:prstGeom prst="rightArrow">
            <a:avLst/>
          </a:prstGeom>
          <a:solidFill>
            <a:schemeClr val="bg2">
              <a:lumMod val="50000"/>
            </a:schemeClr>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2304" name="テキスト ボックス 17"/>
          <p:cNvSpPr txBox="1">
            <a:spLocks noChangeArrowheads="1"/>
          </p:cNvSpPr>
          <p:nvPr/>
        </p:nvSpPr>
        <p:spPr bwMode="auto">
          <a:xfrm>
            <a:off x="755650" y="1268413"/>
            <a:ext cx="1338263" cy="369887"/>
          </a:xfrm>
          <a:prstGeom prst="rect">
            <a:avLst/>
          </a:prstGeom>
          <a:noFill/>
          <a:ln w="9525">
            <a:noFill/>
            <a:miter lim="800000"/>
            <a:headEnd/>
            <a:tailEnd/>
          </a:ln>
        </p:spPr>
        <p:txBody>
          <a:bodyPr wrap="none">
            <a:spAutoFit/>
          </a:bodyPr>
          <a:lstStyle/>
          <a:p>
            <a:r>
              <a:rPr lang="ja-JP" altLang="en-US">
                <a:latin typeface="Gill Sans MT" pitchFamily="34" charset="0"/>
              </a:rPr>
              <a:t>学習用画像</a:t>
            </a:r>
          </a:p>
        </p:txBody>
      </p:sp>
      <p:sp>
        <p:nvSpPr>
          <p:cNvPr id="12305" name="テキスト ボックス 18"/>
          <p:cNvSpPr txBox="1">
            <a:spLocks noChangeArrowheads="1"/>
          </p:cNvSpPr>
          <p:nvPr/>
        </p:nvSpPr>
        <p:spPr bwMode="auto">
          <a:xfrm>
            <a:off x="1258888" y="3933825"/>
            <a:ext cx="1439862" cy="368300"/>
          </a:xfrm>
          <a:prstGeom prst="rect">
            <a:avLst/>
          </a:prstGeom>
          <a:noFill/>
          <a:ln w="9525">
            <a:noFill/>
            <a:miter lim="800000"/>
            <a:headEnd/>
            <a:tailEnd/>
          </a:ln>
        </p:spPr>
        <p:txBody>
          <a:bodyPr wrap="none">
            <a:spAutoFit/>
          </a:bodyPr>
          <a:lstStyle/>
          <a:p>
            <a:r>
              <a:rPr lang="ja-JP" altLang="en-US">
                <a:latin typeface="Gill Sans MT" pitchFamily="34" charset="0"/>
              </a:rPr>
              <a:t>テスト用画像</a:t>
            </a:r>
          </a:p>
        </p:txBody>
      </p:sp>
      <p:sp>
        <p:nvSpPr>
          <p:cNvPr id="20" name="右矢印 19"/>
          <p:cNvSpPr/>
          <p:nvPr/>
        </p:nvSpPr>
        <p:spPr>
          <a:xfrm>
            <a:off x="5435600" y="2133600"/>
            <a:ext cx="504825" cy="503238"/>
          </a:xfrm>
          <a:prstGeom prst="rightArrow">
            <a:avLst/>
          </a:prstGeom>
          <a:solidFill>
            <a:schemeClr val="bg2">
              <a:lumMod val="50000"/>
            </a:schemeClr>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1" name="円柱 20"/>
          <p:cNvSpPr/>
          <p:nvPr/>
        </p:nvSpPr>
        <p:spPr>
          <a:xfrm>
            <a:off x="6227763" y="1773238"/>
            <a:ext cx="1657350" cy="1150937"/>
          </a:xfrm>
          <a:prstGeom prst="can">
            <a:avLst/>
          </a:prstGeom>
          <a:solidFill>
            <a:schemeClr val="bg2">
              <a:lumMod val="50000"/>
            </a:schemeClr>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dirty="0"/>
              <a:t>各果物毎の</a:t>
            </a:r>
            <a:r>
              <a:rPr lang="en-US" altLang="ja-JP" dirty="0"/>
              <a:t/>
            </a:r>
            <a:br>
              <a:rPr lang="en-US" altLang="ja-JP" dirty="0"/>
            </a:br>
            <a:r>
              <a:rPr lang="ja-JP" altLang="en-US" dirty="0"/>
              <a:t>特徴</a:t>
            </a:r>
          </a:p>
        </p:txBody>
      </p:sp>
      <p:sp>
        <p:nvSpPr>
          <p:cNvPr id="22" name="ストライプ矢印 21"/>
          <p:cNvSpPr/>
          <p:nvPr/>
        </p:nvSpPr>
        <p:spPr>
          <a:xfrm rot="19437962">
            <a:off x="5049838" y="3251200"/>
            <a:ext cx="1511300" cy="576263"/>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2309" name="テキスト ボックス 22"/>
          <p:cNvSpPr txBox="1">
            <a:spLocks noChangeArrowheads="1"/>
          </p:cNvSpPr>
          <p:nvPr/>
        </p:nvSpPr>
        <p:spPr bwMode="auto">
          <a:xfrm rot="-2082264">
            <a:off x="5121275" y="3228975"/>
            <a:ext cx="646113" cy="369888"/>
          </a:xfrm>
          <a:prstGeom prst="rect">
            <a:avLst/>
          </a:prstGeom>
          <a:noFill/>
          <a:ln w="9525">
            <a:noFill/>
            <a:miter lim="800000"/>
            <a:headEnd/>
            <a:tailEnd/>
          </a:ln>
        </p:spPr>
        <p:txBody>
          <a:bodyPr wrap="none">
            <a:spAutoFit/>
          </a:bodyPr>
          <a:lstStyle/>
          <a:p>
            <a:r>
              <a:rPr lang="ja-JP" altLang="en-US">
                <a:latin typeface="Gill Sans MT" pitchFamily="34" charset="0"/>
              </a:rPr>
              <a:t>参照</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学習器作成</a:t>
            </a:r>
            <a:endParaRPr kumimoji="1" lang="ja-JP" altLang="en-US" dirty="0"/>
          </a:p>
        </p:txBody>
      </p:sp>
      <p:sp>
        <p:nvSpPr>
          <p:cNvPr id="5" name="直方体 4"/>
          <p:cNvSpPr/>
          <p:nvPr/>
        </p:nvSpPr>
        <p:spPr>
          <a:xfrm>
            <a:off x="467544" y="1268760"/>
            <a:ext cx="1800225" cy="1223962"/>
          </a:xfrm>
          <a:prstGeom prst="cube">
            <a:avLst/>
          </a:prstGeom>
          <a:solidFill>
            <a:schemeClr val="bg2">
              <a:lumMod val="50000"/>
            </a:schemeClr>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dirty="0"/>
              <a:t>学習器</a:t>
            </a:r>
          </a:p>
        </p:txBody>
      </p:sp>
      <p:sp>
        <p:nvSpPr>
          <p:cNvPr id="6" name="角丸四角形 5"/>
          <p:cNvSpPr/>
          <p:nvPr/>
        </p:nvSpPr>
        <p:spPr>
          <a:xfrm>
            <a:off x="3851920" y="1484784"/>
            <a:ext cx="4536504" cy="720080"/>
          </a:xfrm>
          <a:prstGeom prst="roundRect">
            <a:avLst/>
          </a:prstGeom>
          <a:solidFill>
            <a:schemeClr val="bg1"/>
          </a:solidFill>
          <a:ln w="31750">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画像読み込み</a:t>
            </a:r>
            <a:endParaRPr kumimoji="1" lang="ja-JP" altLang="en-US" dirty="0">
              <a:solidFill>
                <a:schemeClr val="tx1"/>
              </a:solidFill>
            </a:endParaRPr>
          </a:p>
        </p:txBody>
      </p:sp>
      <p:sp>
        <p:nvSpPr>
          <p:cNvPr id="7" name="角丸四角形 6"/>
          <p:cNvSpPr/>
          <p:nvPr/>
        </p:nvSpPr>
        <p:spPr>
          <a:xfrm>
            <a:off x="3851920" y="2420888"/>
            <a:ext cx="4536504" cy="720080"/>
          </a:xfrm>
          <a:prstGeom prst="roundRect">
            <a:avLst/>
          </a:prstGeom>
          <a:solidFill>
            <a:schemeClr val="bg1"/>
          </a:solidFill>
          <a:ln w="31750">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画像</a:t>
            </a:r>
            <a:r>
              <a:rPr lang="ja-JP" altLang="en-US" dirty="0" smtClean="0">
                <a:solidFill>
                  <a:schemeClr val="tx1"/>
                </a:solidFill>
              </a:rPr>
              <a:t>から特徴量取得</a:t>
            </a:r>
            <a:endParaRPr kumimoji="1" lang="ja-JP" altLang="en-US" dirty="0">
              <a:solidFill>
                <a:schemeClr val="tx1"/>
              </a:solidFill>
            </a:endParaRPr>
          </a:p>
        </p:txBody>
      </p:sp>
      <p:sp>
        <p:nvSpPr>
          <p:cNvPr id="8" name="角丸四角形 7"/>
          <p:cNvSpPr/>
          <p:nvPr/>
        </p:nvSpPr>
        <p:spPr>
          <a:xfrm>
            <a:off x="3851920" y="3356992"/>
            <a:ext cx="4536504" cy="720080"/>
          </a:xfrm>
          <a:prstGeom prst="roundRect">
            <a:avLst/>
          </a:prstGeom>
          <a:solidFill>
            <a:schemeClr val="bg1"/>
          </a:solidFill>
          <a:ln w="31750">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rPr>
              <a:t>得た特徴を何らかの変数に保存</a:t>
            </a:r>
            <a:endParaRPr kumimoji="1" lang="ja-JP" altLang="en-US" dirty="0">
              <a:solidFill>
                <a:schemeClr val="tx1"/>
              </a:solidFill>
            </a:endParaRPr>
          </a:p>
        </p:txBody>
      </p:sp>
      <p:sp>
        <p:nvSpPr>
          <p:cNvPr id="9" name="角丸四角形 8"/>
          <p:cNvSpPr/>
          <p:nvPr/>
        </p:nvSpPr>
        <p:spPr>
          <a:xfrm>
            <a:off x="3851920" y="4293096"/>
            <a:ext cx="4536504" cy="720080"/>
          </a:xfrm>
          <a:prstGeom prst="roundRect">
            <a:avLst/>
          </a:prstGeom>
          <a:solidFill>
            <a:schemeClr val="bg1"/>
          </a:solidFill>
          <a:ln w="31750">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rPr>
              <a:t>未学習の画像はあるか？</a:t>
            </a:r>
            <a:endParaRPr kumimoji="1" lang="ja-JP" altLang="en-US" dirty="0">
              <a:solidFill>
                <a:schemeClr val="tx1"/>
              </a:solidFill>
            </a:endParaRPr>
          </a:p>
        </p:txBody>
      </p:sp>
      <p:sp>
        <p:nvSpPr>
          <p:cNvPr id="10" name="角丸四角形 9"/>
          <p:cNvSpPr/>
          <p:nvPr/>
        </p:nvSpPr>
        <p:spPr>
          <a:xfrm>
            <a:off x="3851920" y="5229200"/>
            <a:ext cx="4536504" cy="720080"/>
          </a:xfrm>
          <a:prstGeom prst="roundRect">
            <a:avLst/>
          </a:prstGeom>
          <a:solidFill>
            <a:schemeClr val="bg1"/>
          </a:solidFill>
          <a:ln w="31750">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学習</a:t>
            </a:r>
            <a:r>
              <a:rPr lang="ja-JP" altLang="en-US" dirty="0" smtClean="0">
                <a:solidFill>
                  <a:schemeClr val="tx1"/>
                </a:solidFill>
              </a:rPr>
              <a:t>した果物クラスの</a:t>
            </a:r>
            <a:r>
              <a:rPr lang="ja-JP" altLang="en-US" dirty="0" smtClean="0">
                <a:solidFill>
                  <a:srgbClr val="FF0000"/>
                </a:solidFill>
              </a:rPr>
              <a:t>平均ベクトル</a:t>
            </a:r>
            <a:r>
              <a:rPr lang="ja-JP" altLang="en-US" dirty="0" smtClean="0">
                <a:solidFill>
                  <a:schemeClr val="tx1"/>
                </a:solidFill>
              </a:rPr>
              <a:t>と</a:t>
            </a:r>
            <a:endParaRPr lang="en-US" altLang="ja-JP" dirty="0" smtClean="0">
              <a:solidFill>
                <a:schemeClr val="tx1"/>
              </a:solidFill>
            </a:endParaRPr>
          </a:p>
          <a:p>
            <a:pPr algn="ctr"/>
            <a:r>
              <a:rPr kumimoji="1" lang="ja-JP" altLang="en-US" dirty="0" smtClean="0">
                <a:solidFill>
                  <a:srgbClr val="FF0000"/>
                </a:solidFill>
              </a:rPr>
              <a:t>分散共分散行列</a:t>
            </a:r>
            <a:r>
              <a:rPr kumimoji="1" lang="ja-JP" altLang="en-US" dirty="0" smtClean="0">
                <a:solidFill>
                  <a:schemeClr val="tx1"/>
                </a:solidFill>
              </a:rPr>
              <a:t>を求め外部ファイルに保存</a:t>
            </a:r>
            <a:endParaRPr kumimoji="1" lang="ja-JP" altLang="en-US" dirty="0">
              <a:solidFill>
                <a:schemeClr val="tx1"/>
              </a:solidFill>
            </a:endParaRPr>
          </a:p>
        </p:txBody>
      </p:sp>
      <p:sp>
        <p:nvSpPr>
          <p:cNvPr id="11" name="二等辺三角形 10"/>
          <p:cNvSpPr/>
          <p:nvPr/>
        </p:nvSpPr>
        <p:spPr>
          <a:xfrm>
            <a:off x="6084168" y="2204864"/>
            <a:ext cx="144016" cy="144016"/>
          </a:xfrm>
          <a:prstGeom prst="triangle">
            <a:avLst/>
          </a:prstGeom>
          <a:solidFill>
            <a:schemeClr val="bg2">
              <a:lumMod val="50000"/>
            </a:schemeClr>
          </a:solidFill>
          <a:ln w="25400">
            <a:solidFill>
              <a:schemeClr val="bg2">
                <a:lumMod val="25000"/>
              </a:schemeClr>
            </a:solidFill>
          </a:ln>
          <a:scene3d>
            <a:camera prst="orthographicFront">
              <a:rot lat="0" lon="10799999" rev="10799999"/>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二等辺三角形 11"/>
          <p:cNvSpPr/>
          <p:nvPr/>
        </p:nvSpPr>
        <p:spPr>
          <a:xfrm>
            <a:off x="6084168" y="3140968"/>
            <a:ext cx="144016" cy="144016"/>
          </a:xfrm>
          <a:prstGeom prst="triangle">
            <a:avLst/>
          </a:prstGeom>
          <a:solidFill>
            <a:schemeClr val="bg2">
              <a:lumMod val="50000"/>
            </a:schemeClr>
          </a:solidFill>
          <a:ln w="25400">
            <a:solidFill>
              <a:schemeClr val="bg2">
                <a:lumMod val="25000"/>
              </a:schemeClr>
            </a:solidFill>
          </a:ln>
          <a:scene3d>
            <a:camera prst="orthographicFront">
              <a:rot lat="0" lon="10799999" rev="10799999"/>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二等辺三角形 12"/>
          <p:cNvSpPr/>
          <p:nvPr/>
        </p:nvSpPr>
        <p:spPr>
          <a:xfrm>
            <a:off x="6084168" y="4077072"/>
            <a:ext cx="144016" cy="144016"/>
          </a:xfrm>
          <a:prstGeom prst="triangle">
            <a:avLst/>
          </a:prstGeom>
          <a:solidFill>
            <a:schemeClr val="bg2">
              <a:lumMod val="50000"/>
            </a:schemeClr>
          </a:solidFill>
          <a:ln w="25400">
            <a:solidFill>
              <a:schemeClr val="bg2">
                <a:lumMod val="25000"/>
              </a:schemeClr>
            </a:solidFill>
          </a:ln>
          <a:scene3d>
            <a:camera prst="orthographicFront">
              <a:rot lat="0" lon="10799999" rev="10799999"/>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6" name="直線矢印コネクタ 15"/>
          <p:cNvCxnSpPr>
            <a:endCxn id="6" idx="1"/>
          </p:cNvCxnSpPr>
          <p:nvPr/>
        </p:nvCxnSpPr>
        <p:spPr>
          <a:xfrm>
            <a:off x="3491880" y="1844824"/>
            <a:ext cx="360040" cy="1588"/>
          </a:xfrm>
          <a:prstGeom prst="straightConnector1">
            <a:avLst/>
          </a:prstGeom>
          <a:ln w="38100">
            <a:solidFill>
              <a:schemeClr val="bg2">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直線矢印コネクタ 16"/>
          <p:cNvCxnSpPr/>
          <p:nvPr/>
        </p:nvCxnSpPr>
        <p:spPr>
          <a:xfrm>
            <a:off x="3491880" y="5587652"/>
            <a:ext cx="360040" cy="1588"/>
          </a:xfrm>
          <a:prstGeom prst="straightConnector1">
            <a:avLst/>
          </a:prstGeom>
          <a:ln w="38100">
            <a:solidFill>
              <a:schemeClr val="bg2">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直線矢印コネクタ 17"/>
          <p:cNvCxnSpPr/>
          <p:nvPr/>
        </p:nvCxnSpPr>
        <p:spPr>
          <a:xfrm>
            <a:off x="3491880" y="4509120"/>
            <a:ext cx="360040" cy="1588"/>
          </a:xfrm>
          <a:prstGeom prst="straightConnector1">
            <a:avLst/>
          </a:prstGeom>
          <a:ln w="38100">
            <a:solidFill>
              <a:schemeClr val="bg2">
                <a:lumMod val="50000"/>
              </a:schemeClr>
            </a:solidFill>
            <a:tailEnd type="none"/>
          </a:ln>
        </p:spPr>
        <p:style>
          <a:lnRef idx="1">
            <a:schemeClr val="accent1"/>
          </a:lnRef>
          <a:fillRef idx="0">
            <a:schemeClr val="accent1"/>
          </a:fillRef>
          <a:effectRef idx="0">
            <a:schemeClr val="accent1"/>
          </a:effectRef>
          <a:fontRef idx="minor">
            <a:schemeClr val="tx1"/>
          </a:fontRef>
        </p:style>
      </p:cxnSp>
      <p:cxnSp>
        <p:nvCxnSpPr>
          <p:cNvPr id="19" name="直線矢印コネクタ 18"/>
          <p:cNvCxnSpPr/>
          <p:nvPr/>
        </p:nvCxnSpPr>
        <p:spPr>
          <a:xfrm>
            <a:off x="3491880" y="4795564"/>
            <a:ext cx="360040" cy="1588"/>
          </a:xfrm>
          <a:prstGeom prst="straightConnector1">
            <a:avLst/>
          </a:prstGeom>
          <a:ln w="38100">
            <a:solidFill>
              <a:schemeClr val="bg2">
                <a:lumMod val="50000"/>
              </a:schemeClr>
            </a:solidFill>
            <a:tailEnd type="none"/>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a:xfrm rot="5400000" flipH="1" flipV="1">
            <a:off x="2159732" y="3176972"/>
            <a:ext cx="2664296" cy="0"/>
          </a:xfrm>
          <a:prstGeom prst="line">
            <a:avLst/>
          </a:prstGeom>
          <a:ln w="381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p:nvCxnSpPr>
        <p:spPr>
          <a:xfrm rot="5400000" flipH="1" flipV="1">
            <a:off x="3095836" y="5193196"/>
            <a:ext cx="792088" cy="0"/>
          </a:xfrm>
          <a:prstGeom prst="line">
            <a:avLst/>
          </a:prstGeom>
          <a:ln w="381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24" name="テキスト ボックス 23"/>
          <p:cNvSpPr txBox="1"/>
          <p:nvPr/>
        </p:nvSpPr>
        <p:spPr>
          <a:xfrm>
            <a:off x="2915816" y="4149080"/>
            <a:ext cx="646331" cy="369332"/>
          </a:xfrm>
          <a:prstGeom prst="rect">
            <a:avLst/>
          </a:prstGeom>
          <a:noFill/>
        </p:spPr>
        <p:txBody>
          <a:bodyPr wrap="none" rtlCol="0">
            <a:spAutoFit/>
          </a:bodyPr>
          <a:lstStyle/>
          <a:p>
            <a:r>
              <a:rPr kumimoji="1" lang="en-US" altLang="ja-JP" dirty="0" smtClean="0"/>
              <a:t>YES</a:t>
            </a:r>
            <a:endParaRPr kumimoji="1" lang="ja-JP" altLang="en-US" dirty="0"/>
          </a:p>
        </p:txBody>
      </p:sp>
      <p:sp>
        <p:nvSpPr>
          <p:cNvPr id="25" name="テキスト ボックス 24"/>
          <p:cNvSpPr txBox="1"/>
          <p:nvPr/>
        </p:nvSpPr>
        <p:spPr>
          <a:xfrm>
            <a:off x="3032973" y="4797152"/>
            <a:ext cx="530915" cy="369332"/>
          </a:xfrm>
          <a:prstGeom prst="rect">
            <a:avLst/>
          </a:prstGeom>
          <a:noFill/>
        </p:spPr>
        <p:txBody>
          <a:bodyPr wrap="none" rtlCol="0">
            <a:spAutoFit/>
          </a:bodyPr>
          <a:lstStyle/>
          <a:p>
            <a:r>
              <a:rPr lang="en-US" altLang="ja-JP" dirty="0"/>
              <a:t>NO</a:t>
            </a:r>
            <a:endParaRPr kumimoji="1" lang="ja-JP" altLang="en-US" dirty="0"/>
          </a:p>
        </p:txBody>
      </p:sp>
      <p:sp>
        <p:nvSpPr>
          <p:cNvPr id="26" name="左中かっこ 25"/>
          <p:cNvSpPr/>
          <p:nvPr/>
        </p:nvSpPr>
        <p:spPr>
          <a:xfrm>
            <a:off x="2411760" y="1268760"/>
            <a:ext cx="576064" cy="4896544"/>
          </a:xfrm>
          <a:prstGeom prst="leftBrace">
            <a:avLst>
              <a:gd name="adj1" fmla="val 8333"/>
              <a:gd name="adj2" fmla="val 12834"/>
            </a:avLst>
          </a:prstGeom>
          <a:ln w="38100">
            <a:solidFill>
              <a:schemeClr val="bg2">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特徴ベクトル</a:t>
            </a:r>
            <a:endParaRPr kumimoji="1" lang="ja-JP" altLang="en-US" dirty="0"/>
          </a:p>
        </p:txBody>
      </p:sp>
      <p:sp>
        <p:nvSpPr>
          <p:cNvPr id="3" name="コンテンツ プレースホルダ 2"/>
          <p:cNvSpPr>
            <a:spLocks noGrp="1"/>
          </p:cNvSpPr>
          <p:nvPr>
            <p:ph sz="quarter" idx="1"/>
          </p:nvPr>
        </p:nvSpPr>
        <p:spPr>
          <a:xfrm>
            <a:off x="704528" y="2438400"/>
            <a:ext cx="8363272" cy="3962400"/>
          </a:xfrm>
        </p:spPr>
        <p:txBody>
          <a:bodyPr/>
          <a:lstStyle/>
          <a:p>
            <a:r>
              <a:rPr lang="ja-JP" altLang="en-US" dirty="0" smtClean="0"/>
              <a:t>赤み</a:t>
            </a:r>
            <a:endParaRPr kumimoji="1" lang="en-US" altLang="ja-JP" dirty="0" smtClean="0"/>
          </a:p>
          <a:p>
            <a:pPr lvl="1">
              <a:buNone/>
            </a:pPr>
            <a:endParaRPr lang="en-US" altLang="zh-TW" dirty="0" smtClean="0">
              <a:latin typeface="HGｺﾞｼｯｸE" pitchFamily="49" charset="-128"/>
              <a:ea typeface="HGｺﾞｼｯｸE" pitchFamily="49" charset="-128"/>
              <a:cs typeface="Arial Unicode MS" pitchFamily="50" charset="-128"/>
            </a:endParaRPr>
          </a:p>
          <a:p>
            <a:pPr lvl="1">
              <a:buNone/>
            </a:pPr>
            <a:endParaRPr lang="en-US" altLang="zh-TW" dirty="0" smtClean="0">
              <a:latin typeface="HGｺﾞｼｯｸE" pitchFamily="49" charset="-128"/>
              <a:ea typeface="HGｺﾞｼｯｸE" pitchFamily="49" charset="-128"/>
              <a:cs typeface="Arial Unicode MS" pitchFamily="50" charset="-128"/>
            </a:endParaRPr>
          </a:p>
          <a:p>
            <a:pPr lvl="1">
              <a:buNone/>
            </a:pPr>
            <a:endParaRPr lang="en-US" altLang="zh-TW" dirty="0" smtClean="0">
              <a:latin typeface="HGｺﾞｼｯｸE" pitchFamily="49" charset="-128"/>
              <a:ea typeface="HGｺﾞｼｯｸE" pitchFamily="49" charset="-128"/>
              <a:cs typeface="Arial Unicode MS" pitchFamily="50" charset="-128"/>
            </a:endParaRPr>
          </a:p>
          <a:p>
            <a:pPr lvl="1">
              <a:buNone/>
            </a:pPr>
            <a:endParaRPr lang="en-US" altLang="zh-TW" dirty="0" smtClean="0">
              <a:latin typeface="HGｺﾞｼｯｸE" pitchFamily="49" charset="-128"/>
              <a:ea typeface="HGｺﾞｼｯｸE" pitchFamily="49" charset="-128"/>
              <a:cs typeface="Arial Unicode MS" pitchFamily="50" charset="-128"/>
            </a:endParaRPr>
          </a:p>
          <a:p>
            <a:pPr lvl="1">
              <a:buNone/>
            </a:pPr>
            <a:endParaRPr lang="zh-TW" altLang="en-US" dirty="0" smtClean="0">
              <a:latin typeface="HGｺﾞｼｯｸE" pitchFamily="49" charset="-128"/>
              <a:ea typeface="HGｺﾞｼｯｸE" pitchFamily="49" charset="-128"/>
              <a:cs typeface="Arial Unicode MS" pitchFamily="50" charset="-128"/>
            </a:endParaRPr>
          </a:p>
          <a:p>
            <a:r>
              <a:rPr lang="ja-JP" altLang="en-US" dirty="0" smtClean="0"/>
              <a:t>円形度</a:t>
            </a:r>
            <a:endParaRPr lang="en-US" altLang="ja-JP" dirty="0" smtClean="0"/>
          </a:p>
          <a:p>
            <a:pPr lvl="1">
              <a:buNone/>
            </a:pPr>
            <a:r>
              <a:rPr lang="zh-TW" altLang="en-US" dirty="0" smtClean="0">
                <a:latin typeface="HGｺﾞｼｯｸE" pitchFamily="49" charset="-128"/>
                <a:ea typeface="HGｺﾞｼｯｸE" pitchFamily="49" charset="-128"/>
                <a:cs typeface="Arial Unicode MS" pitchFamily="50" charset="-128"/>
              </a:rPr>
              <a:t>円形度＝（４</a:t>
            </a:r>
            <a:r>
              <a:rPr lang="en-US" altLang="zh-TW" dirty="0" err="1" smtClean="0">
                <a:latin typeface="HGｺﾞｼｯｸE" pitchFamily="49" charset="-128"/>
                <a:ea typeface="HGｺﾞｼｯｸE" pitchFamily="49" charset="-128"/>
                <a:cs typeface="Arial Unicode MS" pitchFamily="50" charset="-128"/>
              </a:rPr>
              <a:t>π</a:t>
            </a:r>
            <a:r>
              <a:rPr lang="zh-TW" altLang="en-US" dirty="0" smtClean="0">
                <a:latin typeface="HGｺﾞｼｯｸE" pitchFamily="49" charset="-128"/>
                <a:ea typeface="HGｺﾞｼｯｸE" pitchFamily="49" charset="-128"/>
                <a:cs typeface="Arial Unicode MS" pitchFamily="50" charset="-128"/>
              </a:rPr>
              <a:t>＊（面積））／（周囲長＊周囲長）</a:t>
            </a:r>
          </a:p>
        </p:txBody>
      </p:sp>
      <p:grpSp>
        <p:nvGrpSpPr>
          <p:cNvPr id="4" name="図形グループ 44"/>
          <p:cNvGrpSpPr/>
          <p:nvPr/>
        </p:nvGrpSpPr>
        <p:grpSpPr>
          <a:xfrm>
            <a:off x="4800600" y="2448580"/>
            <a:ext cx="3670667" cy="2961620"/>
            <a:chOff x="4427984" y="3356992"/>
            <a:chExt cx="3670667" cy="2961620"/>
          </a:xfrm>
        </p:grpSpPr>
        <p:cxnSp>
          <p:nvCxnSpPr>
            <p:cNvPr id="5" name="直線矢印コネクタ 4"/>
            <p:cNvCxnSpPr/>
            <p:nvPr/>
          </p:nvCxnSpPr>
          <p:spPr>
            <a:xfrm>
              <a:off x="4932040" y="5805264"/>
              <a:ext cx="2448272" cy="1588"/>
            </a:xfrm>
            <a:prstGeom prst="straightConnector1">
              <a:avLst/>
            </a:prstGeom>
            <a:ln w="34925">
              <a:tailEnd type="triangle"/>
            </a:ln>
          </p:spPr>
          <p:style>
            <a:lnRef idx="1">
              <a:schemeClr val="accent1"/>
            </a:lnRef>
            <a:fillRef idx="0">
              <a:schemeClr val="accent1"/>
            </a:fillRef>
            <a:effectRef idx="0">
              <a:schemeClr val="accent1"/>
            </a:effectRef>
            <a:fontRef idx="minor">
              <a:schemeClr val="tx1"/>
            </a:fontRef>
          </p:style>
        </p:cxnSp>
        <p:cxnSp>
          <p:nvCxnSpPr>
            <p:cNvPr id="6" name="直線矢印コネクタ 5"/>
            <p:cNvCxnSpPr/>
            <p:nvPr/>
          </p:nvCxnSpPr>
          <p:spPr>
            <a:xfrm rot="5400000" flipH="1" flipV="1">
              <a:off x="3959138" y="4833156"/>
              <a:ext cx="2233042" cy="794"/>
            </a:xfrm>
            <a:prstGeom prst="straightConnector1">
              <a:avLst/>
            </a:prstGeom>
            <a:ln w="34925">
              <a:tailEnd type="triangle"/>
            </a:ln>
          </p:spPr>
          <p:style>
            <a:lnRef idx="1">
              <a:schemeClr val="accent1"/>
            </a:lnRef>
            <a:fillRef idx="0">
              <a:schemeClr val="accent1"/>
            </a:fillRef>
            <a:effectRef idx="0">
              <a:schemeClr val="accent1"/>
            </a:effectRef>
            <a:fontRef idx="minor">
              <a:schemeClr val="tx1"/>
            </a:fontRef>
          </p:style>
        </p:cxnSp>
        <p:sp>
          <p:nvSpPr>
            <p:cNvPr id="11" name="テキスト ボックス 10"/>
            <p:cNvSpPr txBox="1"/>
            <p:nvPr/>
          </p:nvSpPr>
          <p:spPr>
            <a:xfrm>
              <a:off x="7452320" y="5661248"/>
              <a:ext cx="646331" cy="369332"/>
            </a:xfrm>
            <a:prstGeom prst="rect">
              <a:avLst/>
            </a:prstGeom>
            <a:noFill/>
          </p:spPr>
          <p:txBody>
            <a:bodyPr wrap="none" rtlCol="0">
              <a:spAutoFit/>
            </a:bodyPr>
            <a:lstStyle/>
            <a:p>
              <a:r>
                <a:rPr lang="ja-JP" altLang="en-US" dirty="0"/>
                <a:t>赤み</a:t>
              </a:r>
              <a:endParaRPr kumimoji="1" lang="ja-JP" altLang="en-US" dirty="0"/>
            </a:p>
          </p:txBody>
        </p:sp>
        <p:sp>
          <p:nvSpPr>
            <p:cNvPr id="12" name="テキスト ボックス 11"/>
            <p:cNvSpPr txBox="1"/>
            <p:nvPr/>
          </p:nvSpPr>
          <p:spPr>
            <a:xfrm>
              <a:off x="4644008" y="3356992"/>
              <a:ext cx="877163" cy="369332"/>
            </a:xfrm>
            <a:prstGeom prst="rect">
              <a:avLst/>
            </a:prstGeom>
            <a:noFill/>
          </p:spPr>
          <p:txBody>
            <a:bodyPr wrap="none" rtlCol="0">
              <a:spAutoFit/>
            </a:bodyPr>
            <a:lstStyle/>
            <a:p>
              <a:r>
                <a:rPr lang="ja-JP" altLang="en-US" dirty="0"/>
                <a:t>円形度</a:t>
              </a:r>
              <a:endParaRPr kumimoji="1" lang="ja-JP" altLang="en-US" dirty="0"/>
            </a:p>
          </p:txBody>
        </p:sp>
        <p:sp>
          <p:nvSpPr>
            <p:cNvPr id="13" name="円/楕円 12"/>
            <p:cNvSpPr/>
            <p:nvPr/>
          </p:nvSpPr>
          <p:spPr>
            <a:xfrm>
              <a:off x="6660232" y="4212704"/>
              <a:ext cx="72008" cy="7200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円/楕円 13"/>
            <p:cNvSpPr/>
            <p:nvPr/>
          </p:nvSpPr>
          <p:spPr>
            <a:xfrm>
              <a:off x="6588224" y="4365104"/>
              <a:ext cx="72008" cy="7200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円/楕円 14"/>
            <p:cNvSpPr/>
            <p:nvPr/>
          </p:nvSpPr>
          <p:spPr>
            <a:xfrm>
              <a:off x="6812632" y="4140696"/>
              <a:ext cx="72008" cy="7200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円/楕円 15"/>
            <p:cNvSpPr/>
            <p:nvPr/>
          </p:nvSpPr>
          <p:spPr>
            <a:xfrm>
              <a:off x="6732240" y="4365104"/>
              <a:ext cx="72008" cy="7200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円/楕円 16"/>
            <p:cNvSpPr/>
            <p:nvPr/>
          </p:nvSpPr>
          <p:spPr>
            <a:xfrm>
              <a:off x="6372200" y="4140696"/>
              <a:ext cx="72008" cy="7200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円/楕円 17"/>
            <p:cNvSpPr/>
            <p:nvPr/>
          </p:nvSpPr>
          <p:spPr>
            <a:xfrm>
              <a:off x="6228184" y="4365104"/>
              <a:ext cx="72008" cy="7200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円/楕円 18"/>
            <p:cNvSpPr/>
            <p:nvPr/>
          </p:nvSpPr>
          <p:spPr>
            <a:xfrm>
              <a:off x="6444208" y="4365104"/>
              <a:ext cx="72008" cy="7200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円/楕円 19"/>
            <p:cNvSpPr/>
            <p:nvPr/>
          </p:nvSpPr>
          <p:spPr>
            <a:xfrm>
              <a:off x="6588224" y="4068688"/>
              <a:ext cx="72008" cy="7200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円/楕円 20"/>
            <p:cNvSpPr/>
            <p:nvPr/>
          </p:nvSpPr>
          <p:spPr>
            <a:xfrm>
              <a:off x="6228184" y="4797152"/>
              <a:ext cx="72008" cy="72008"/>
            </a:xfrm>
            <a:prstGeom prst="ellipse">
              <a:avLst/>
            </a:prstGeom>
            <a:solidFill>
              <a:srgbClr val="FFFF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円/楕円 21"/>
            <p:cNvSpPr/>
            <p:nvPr/>
          </p:nvSpPr>
          <p:spPr>
            <a:xfrm>
              <a:off x="6084168" y="4725144"/>
              <a:ext cx="72008" cy="72008"/>
            </a:xfrm>
            <a:prstGeom prst="ellipse">
              <a:avLst/>
            </a:prstGeom>
            <a:solidFill>
              <a:srgbClr val="FFFF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円/楕円 22"/>
            <p:cNvSpPr/>
            <p:nvPr/>
          </p:nvSpPr>
          <p:spPr>
            <a:xfrm>
              <a:off x="6156176" y="4949552"/>
              <a:ext cx="72008" cy="72008"/>
            </a:xfrm>
            <a:prstGeom prst="ellipse">
              <a:avLst/>
            </a:prstGeom>
            <a:solidFill>
              <a:srgbClr val="FFFF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円/楕円 23"/>
            <p:cNvSpPr/>
            <p:nvPr/>
          </p:nvSpPr>
          <p:spPr>
            <a:xfrm>
              <a:off x="5940152" y="4949552"/>
              <a:ext cx="72008" cy="72008"/>
            </a:xfrm>
            <a:prstGeom prst="ellipse">
              <a:avLst/>
            </a:prstGeom>
            <a:solidFill>
              <a:srgbClr val="FFFF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円/楕円 24"/>
            <p:cNvSpPr/>
            <p:nvPr/>
          </p:nvSpPr>
          <p:spPr>
            <a:xfrm>
              <a:off x="6084168" y="4949552"/>
              <a:ext cx="72008" cy="72008"/>
            </a:xfrm>
            <a:prstGeom prst="ellipse">
              <a:avLst/>
            </a:prstGeom>
            <a:solidFill>
              <a:srgbClr val="FFFF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円/楕円 25"/>
            <p:cNvSpPr/>
            <p:nvPr/>
          </p:nvSpPr>
          <p:spPr>
            <a:xfrm>
              <a:off x="5940152" y="4725144"/>
              <a:ext cx="72008" cy="72008"/>
            </a:xfrm>
            <a:prstGeom prst="ellipse">
              <a:avLst/>
            </a:prstGeom>
            <a:solidFill>
              <a:srgbClr val="FFFF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円/楕円 26"/>
            <p:cNvSpPr/>
            <p:nvPr/>
          </p:nvSpPr>
          <p:spPr>
            <a:xfrm>
              <a:off x="6084168" y="4797152"/>
              <a:ext cx="72008" cy="72008"/>
            </a:xfrm>
            <a:prstGeom prst="ellipse">
              <a:avLst/>
            </a:prstGeom>
            <a:solidFill>
              <a:srgbClr val="FFFF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円/楕円 27"/>
            <p:cNvSpPr/>
            <p:nvPr/>
          </p:nvSpPr>
          <p:spPr>
            <a:xfrm>
              <a:off x="5868144" y="5517232"/>
              <a:ext cx="72008" cy="72008"/>
            </a:xfrm>
            <a:prstGeom prst="ellipse">
              <a:avLst/>
            </a:prstGeom>
            <a:solidFill>
              <a:srgbClr val="FFC00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円/楕円 28"/>
            <p:cNvSpPr/>
            <p:nvPr/>
          </p:nvSpPr>
          <p:spPr>
            <a:xfrm>
              <a:off x="6020544" y="5517232"/>
              <a:ext cx="72008" cy="72008"/>
            </a:xfrm>
            <a:prstGeom prst="ellipse">
              <a:avLst/>
            </a:prstGeom>
            <a:solidFill>
              <a:srgbClr val="FFC00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円/楕円 29"/>
            <p:cNvSpPr/>
            <p:nvPr/>
          </p:nvSpPr>
          <p:spPr>
            <a:xfrm>
              <a:off x="5724128" y="5445224"/>
              <a:ext cx="72008" cy="72008"/>
            </a:xfrm>
            <a:prstGeom prst="ellipse">
              <a:avLst/>
            </a:prstGeom>
            <a:solidFill>
              <a:srgbClr val="FFC00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円/楕円 30"/>
            <p:cNvSpPr/>
            <p:nvPr/>
          </p:nvSpPr>
          <p:spPr>
            <a:xfrm>
              <a:off x="5796136" y="5373216"/>
              <a:ext cx="72008" cy="72008"/>
            </a:xfrm>
            <a:prstGeom prst="ellipse">
              <a:avLst/>
            </a:prstGeom>
            <a:solidFill>
              <a:srgbClr val="FFC00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円/楕円 31"/>
            <p:cNvSpPr/>
            <p:nvPr/>
          </p:nvSpPr>
          <p:spPr>
            <a:xfrm>
              <a:off x="5724128" y="5589240"/>
              <a:ext cx="72008" cy="72008"/>
            </a:xfrm>
            <a:prstGeom prst="ellipse">
              <a:avLst/>
            </a:prstGeom>
            <a:solidFill>
              <a:srgbClr val="FFC00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円/楕円 32"/>
            <p:cNvSpPr/>
            <p:nvPr/>
          </p:nvSpPr>
          <p:spPr>
            <a:xfrm>
              <a:off x="5868144" y="5589240"/>
              <a:ext cx="72008" cy="72008"/>
            </a:xfrm>
            <a:prstGeom prst="ellipse">
              <a:avLst/>
            </a:prstGeom>
            <a:solidFill>
              <a:srgbClr val="FFC00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円/楕円 33"/>
            <p:cNvSpPr/>
            <p:nvPr/>
          </p:nvSpPr>
          <p:spPr>
            <a:xfrm>
              <a:off x="5652120" y="5517232"/>
              <a:ext cx="72008" cy="72008"/>
            </a:xfrm>
            <a:prstGeom prst="ellipse">
              <a:avLst/>
            </a:prstGeom>
            <a:solidFill>
              <a:srgbClr val="FFC00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円/楕円 34"/>
            <p:cNvSpPr/>
            <p:nvPr/>
          </p:nvSpPr>
          <p:spPr>
            <a:xfrm rot="20455081">
              <a:off x="6136563" y="4061506"/>
              <a:ext cx="864096" cy="46576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正方形/長方形 35"/>
            <p:cNvSpPr/>
            <p:nvPr/>
          </p:nvSpPr>
          <p:spPr>
            <a:xfrm>
              <a:off x="6732240" y="3645024"/>
              <a:ext cx="720080" cy="36004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2"/>
                  </a:solidFill>
                </a:rPr>
                <a:t>りんご</a:t>
              </a:r>
              <a:endParaRPr kumimoji="1" lang="ja-JP" altLang="en-US" sz="1600" dirty="0">
                <a:solidFill>
                  <a:schemeClr val="tx2"/>
                </a:solidFill>
              </a:endParaRPr>
            </a:p>
          </p:txBody>
        </p:sp>
        <p:sp>
          <p:nvSpPr>
            <p:cNvPr id="37" name="円/楕円 36"/>
            <p:cNvSpPr/>
            <p:nvPr/>
          </p:nvSpPr>
          <p:spPr>
            <a:xfrm rot="20455081">
              <a:off x="5860852" y="4646843"/>
              <a:ext cx="480309" cy="465768"/>
            </a:xfrm>
            <a:prstGeom prst="ellipse">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正方形/長方形 37"/>
            <p:cNvSpPr/>
            <p:nvPr/>
          </p:nvSpPr>
          <p:spPr>
            <a:xfrm>
              <a:off x="6444208" y="4725144"/>
              <a:ext cx="720080" cy="360040"/>
            </a:xfrm>
            <a:prstGeom prst="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chemeClr val="tx2"/>
                  </a:solidFill>
                </a:rPr>
                <a:t>レモン</a:t>
              </a:r>
              <a:endParaRPr kumimoji="1" lang="ja-JP" altLang="en-US" sz="1600" dirty="0">
                <a:solidFill>
                  <a:schemeClr val="tx2"/>
                </a:solidFill>
              </a:endParaRPr>
            </a:p>
          </p:txBody>
        </p:sp>
        <p:sp>
          <p:nvSpPr>
            <p:cNvPr id="39" name="円/楕円 38"/>
            <p:cNvSpPr/>
            <p:nvPr/>
          </p:nvSpPr>
          <p:spPr>
            <a:xfrm rot="20455081">
              <a:off x="5567943" y="5276466"/>
              <a:ext cx="593172" cy="465768"/>
            </a:xfrm>
            <a:prstGeom prst="ellipse">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正方形/長方形 39"/>
            <p:cNvSpPr/>
            <p:nvPr/>
          </p:nvSpPr>
          <p:spPr>
            <a:xfrm>
              <a:off x="6228184" y="5301208"/>
              <a:ext cx="792088" cy="360040"/>
            </a:xfrm>
            <a:prstGeom prst="rect">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2"/>
                  </a:solidFill>
                </a:rPr>
                <a:t>バナナ</a:t>
              </a:r>
              <a:endParaRPr kumimoji="1" lang="ja-JP" altLang="en-US" sz="1600" dirty="0">
                <a:solidFill>
                  <a:schemeClr val="tx2"/>
                </a:solidFill>
              </a:endParaRPr>
            </a:p>
          </p:txBody>
        </p:sp>
        <p:sp>
          <p:nvSpPr>
            <p:cNvPr id="41" name="正方形/長方形 40"/>
            <p:cNvSpPr/>
            <p:nvPr/>
          </p:nvSpPr>
          <p:spPr>
            <a:xfrm>
              <a:off x="5508104" y="4509120"/>
              <a:ext cx="144016" cy="144016"/>
            </a:xfrm>
            <a:prstGeom prst="rect">
              <a:avLst/>
            </a:prstGeom>
            <a:solidFill>
              <a:schemeClr val="bg2">
                <a:lumMod val="5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正方形/長方形 45"/>
            <p:cNvSpPr/>
            <p:nvPr/>
          </p:nvSpPr>
          <p:spPr>
            <a:xfrm>
              <a:off x="5148064" y="3861048"/>
              <a:ext cx="792088" cy="504056"/>
            </a:xfrm>
            <a:prstGeom prst="rect">
              <a:avLst/>
            </a:prstGeom>
            <a:no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solidFill>
                    <a:schemeClr val="tx2"/>
                  </a:solidFill>
                </a:rPr>
                <a:t>テスト画像</a:t>
              </a:r>
              <a:endParaRPr kumimoji="1" lang="ja-JP" altLang="en-US" sz="1600" dirty="0">
                <a:solidFill>
                  <a:schemeClr val="tx2"/>
                </a:solidFill>
              </a:endParaRPr>
            </a:p>
          </p:txBody>
        </p:sp>
        <p:cxnSp>
          <p:nvCxnSpPr>
            <p:cNvPr id="48" name="直線矢印コネクタ 47"/>
            <p:cNvCxnSpPr/>
            <p:nvPr/>
          </p:nvCxnSpPr>
          <p:spPr>
            <a:xfrm flipV="1">
              <a:off x="5580112" y="4293096"/>
              <a:ext cx="936104" cy="288032"/>
            </a:xfrm>
            <a:prstGeom prst="straightConnector1">
              <a:avLst/>
            </a:prstGeom>
            <a:ln w="19050">
              <a:solidFill>
                <a:schemeClr val="bg2">
                  <a:lumMod val="50000"/>
                </a:schemeClr>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52" name="直線矢印コネクタ 51"/>
            <p:cNvCxnSpPr>
              <a:endCxn id="27" idx="4"/>
            </p:cNvCxnSpPr>
            <p:nvPr/>
          </p:nvCxnSpPr>
          <p:spPr>
            <a:xfrm>
              <a:off x="5580112" y="4581128"/>
              <a:ext cx="540060" cy="288032"/>
            </a:xfrm>
            <a:prstGeom prst="straightConnector1">
              <a:avLst/>
            </a:prstGeom>
            <a:ln w="19050">
              <a:solidFill>
                <a:schemeClr val="bg2">
                  <a:lumMod val="50000"/>
                </a:schemeClr>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54" name="直線矢印コネクタ 53"/>
            <p:cNvCxnSpPr>
              <a:endCxn id="28" idx="2"/>
            </p:cNvCxnSpPr>
            <p:nvPr/>
          </p:nvCxnSpPr>
          <p:spPr>
            <a:xfrm rot="16200000" flipH="1">
              <a:off x="5238074" y="4923166"/>
              <a:ext cx="972108" cy="288032"/>
            </a:xfrm>
            <a:prstGeom prst="straightConnector1">
              <a:avLst/>
            </a:prstGeom>
            <a:ln w="19050">
              <a:solidFill>
                <a:schemeClr val="bg2">
                  <a:lumMod val="50000"/>
                </a:schemeClr>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56" name="テキスト ボックス 55"/>
            <p:cNvSpPr txBox="1"/>
            <p:nvPr/>
          </p:nvSpPr>
          <p:spPr>
            <a:xfrm>
              <a:off x="4788024" y="5949280"/>
              <a:ext cx="300082" cy="369332"/>
            </a:xfrm>
            <a:prstGeom prst="rect">
              <a:avLst/>
            </a:prstGeom>
            <a:noFill/>
          </p:spPr>
          <p:txBody>
            <a:bodyPr wrap="none" rtlCol="0">
              <a:spAutoFit/>
            </a:bodyPr>
            <a:lstStyle/>
            <a:p>
              <a:r>
                <a:rPr kumimoji="1" lang="en-US" altLang="ja-JP" dirty="0" smtClean="0"/>
                <a:t>0</a:t>
              </a:r>
              <a:endParaRPr kumimoji="1" lang="ja-JP" altLang="en-US" dirty="0"/>
            </a:p>
          </p:txBody>
        </p:sp>
        <p:sp>
          <p:nvSpPr>
            <p:cNvPr id="57" name="テキスト ボックス 56"/>
            <p:cNvSpPr txBox="1"/>
            <p:nvPr/>
          </p:nvSpPr>
          <p:spPr>
            <a:xfrm>
              <a:off x="7164288" y="5949280"/>
              <a:ext cx="466106" cy="369332"/>
            </a:xfrm>
            <a:prstGeom prst="rect">
              <a:avLst/>
            </a:prstGeom>
            <a:noFill/>
          </p:spPr>
          <p:txBody>
            <a:bodyPr wrap="none" rtlCol="0">
              <a:spAutoFit/>
            </a:bodyPr>
            <a:lstStyle/>
            <a:p>
              <a:r>
                <a:rPr lang="en-US" altLang="ja-JP" dirty="0" smtClean="0"/>
                <a:t>1.0</a:t>
              </a:r>
              <a:endParaRPr kumimoji="1" lang="ja-JP" altLang="en-US" dirty="0"/>
            </a:p>
          </p:txBody>
        </p:sp>
        <p:sp>
          <p:nvSpPr>
            <p:cNvPr id="58" name="テキスト ボックス 57"/>
            <p:cNvSpPr txBox="1"/>
            <p:nvPr/>
          </p:nvSpPr>
          <p:spPr>
            <a:xfrm>
              <a:off x="4427984" y="3861048"/>
              <a:ext cx="466106" cy="369332"/>
            </a:xfrm>
            <a:prstGeom prst="rect">
              <a:avLst/>
            </a:prstGeom>
            <a:noFill/>
          </p:spPr>
          <p:txBody>
            <a:bodyPr wrap="none" rtlCol="0">
              <a:spAutoFit/>
            </a:bodyPr>
            <a:lstStyle/>
            <a:p>
              <a:r>
                <a:rPr lang="en-US" altLang="ja-JP" dirty="0" smtClean="0"/>
                <a:t>1.0</a:t>
              </a:r>
              <a:endParaRPr kumimoji="1" lang="ja-JP" altLang="en-US" dirty="0"/>
            </a:p>
          </p:txBody>
        </p:sp>
      </p:grpSp>
      <p:graphicFrame>
        <p:nvGraphicFramePr>
          <p:cNvPr id="51" name="オブジェクト 50"/>
          <p:cNvGraphicFramePr>
            <a:graphicFrameLocks noChangeAspect="1"/>
          </p:cNvGraphicFramePr>
          <p:nvPr/>
        </p:nvGraphicFramePr>
        <p:xfrm>
          <a:off x="1143000" y="3886200"/>
          <a:ext cx="1254125" cy="206375"/>
        </p:xfrm>
        <a:graphic>
          <a:graphicData uri="http://schemas.openxmlformats.org/presentationml/2006/ole">
            <p:oleObj spid="_x0000_s56322" name="数式" r:id="rId3" imgW="850900" imgH="139700" progId="Equation.3">
              <p:embed/>
            </p:oleObj>
          </a:graphicData>
        </a:graphic>
      </p:graphicFrame>
      <p:sp>
        <p:nvSpPr>
          <p:cNvPr id="53" name="テキスト ボックス 52"/>
          <p:cNvSpPr txBox="1"/>
          <p:nvPr/>
        </p:nvSpPr>
        <p:spPr>
          <a:xfrm>
            <a:off x="609600" y="1600200"/>
            <a:ext cx="3913902" cy="461665"/>
          </a:xfrm>
          <a:prstGeom prst="rect">
            <a:avLst/>
          </a:prstGeom>
          <a:noFill/>
        </p:spPr>
        <p:txBody>
          <a:bodyPr wrap="none" rtlCol="0">
            <a:spAutoFit/>
          </a:bodyPr>
          <a:lstStyle/>
          <a:p>
            <a:r>
              <a:rPr kumimoji="1" lang="ja-JP" altLang="en-US" sz="2400" dirty="0" smtClean="0"/>
              <a:t>特徴ベクトル</a:t>
            </a:r>
            <a:r>
              <a:rPr kumimoji="1" lang="en-US" altLang="ja-JP" sz="2400" dirty="0" smtClean="0"/>
              <a:t> : (</a:t>
            </a:r>
            <a:r>
              <a:rPr kumimoji="1" lang="ja-JP" altLang="en-US" sz="2400" dirty="0" smtClean="0"/>
              <a:t>赤み</a:t>
            </a:r>
            <a:r>
              <a:rPr kumimoji="1" lang="en-US" altLang="ja-JP" sz="2400" dirty="0" smtClean="0"/>
              <a:t>, </a:t>
            </a:r>
            <a:r>
              <a:rPr kumimoji="1" lang="ja-JP" altLang="en-US" sz="2400" dirty="0" smtClean="0"/>
              <a:t>円形度</a:t>
            </a:r>
            <a:r>
              <a:rPr kumimoji="1" lang="en-US" altLang="ja-JP" sz="2400" dirty="0" smtClean="0"/>
              <a:t>)</a:t>
            </a:r>
            <a:endParaRPr kumimoji="1" lang="ja-JP" altLang="en-US" sz="2400" dirty="0"/>
          </a:p>
        </p:txBody>
      </p:sp>
      <p:graphicFrame>
        <p:nvGraphicFramePr>
          <p:cNvPr id="55" name="オブジェクト 54"/>
          <p:cNvGraphicFramePr>
            <a:graphicFrameLocks noChangeAspect="1"/>
          </p:cNvGraphicFramePr>
          <p:nvPr/>
        </p:nvGraphicFramePr>
        <p:xfrm>
          <a:off x="1066800" y="3048000"/>
          <a:ext cx="3031203" cy="622300"/>
        </p:xfrm>
        <a:graphic>
          <a:graphicData uri="http://schemas.openxmlformats.org/presentationml/2006/ole">
            <p:oleObj spid="_x0000_s56323" name="数式" r:id="rId4" imgW="1917700" imgH="393700" progId="Equation.3">
              <p:embed/>
            </p:oleObj>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vector</a:t>
            </a:r>
            <a:r>
              <a:rPr lang="ja-JP" altLang="en-US" dirty="0" smtClean="0"/>
              <a:t>の使い方</a:t>
            </a:r>
            <a:endParaRPr lang="ja-JP" altLang="en-US" dirty="0"/>
          </a:p>
        </p:txBody>
      </p:sp>
      <p:sp>
        <p:nvSpPr>
          <p:cNvPr id="3" name="コンテンツ プレースホルダ 2"/>
          <p:cNvSpPr>
            <a:spLocks noGrp="1"/>
          </p:cNvSpPr>
          <p:nvPr>
            <p:ph sz="quarter" idx="1"/>
          </p:nvPr>
        </p:nvSpPr>
        <p:spPr>
          <a:xfrm>
            <a:off x="1097470" y="1411069"/>
            <a:ext cx="3200400" cy="3886200"/>
          </a:xfrm>
        </p:spPr>
        <p:txBody>
          <a:bodyPr>
            <a:normAutofit/>
          </a:bodyPr>
          <a:lstStyle/>
          <a:p>
            <a:pPr>
              <a:buNone/>
            </a:pPr>
            <a:r>
              <a:rPr lang="en-US" altLang="ja-JP" sz="1600" dirty="0" smtClean="0"/>
              <a:t>#include&lt;</a:t>
            </a:r>
            <a:r>
              <a:rPr lang="en-US" altLang="ja-JP" sz="1600" dirty="0" err="1" smtClean="0"/>
              <a:t>iostream</a:t>
            </a:r>
            <a:r>
              <a:rPr lang="en-US" altLang="ja-JP" sz="1600" dirty="0" smtClean="0"/>
              <a:t>&gt;</a:t>
            </a:r>
          </a:p>
          <a:p>
            <a:pPr>
              <a:buNone/>
            </a:pPr>
            <a:r>
              <a:rPr lang="en-US" altLang="ja-JP" sz="1600" dirty="0" smtClean="0"/>
              <a:t>#include&lt;vector&gt;</a:t>
            </a:r>
          </a:p>
          <a:p>
            <a:pPr>
              <a:buNone/>
            </a:pPr>
            <a:r>
              <a:rPr lang="en-US" altLang="ja-JP" sz="1600" dirty="0" err="1" smtClean="0"/>
              <a:t>int</a:t>
            </a:r>
            <a:r>
              <a:rPr lang="en-US" altLang="ja-JP" sz="1600" dirty="0" smtClean="0"/>
              <a:t> main{</a:t>
            </a:r>
          </a:p>
          <a:p>
            <a:pPr>
              <a:buNone/>
            </a:pPr>
            <a:r>
              <a:rPr lang="en-US" altLang="ja-JP" sz="1600" dirty="0" smtClean="0"/>
              <a:t>	vector&lt;</a:t>
            </a:r>
            <a:r>
              <a:rPr lang="en-US" altLang="ja-JP" sz="1600" dirty="0" err="1" smtClean="0"/>
              <a:t>int</a:t>
            </a:r>
            <a:r>
              <a:rPr lang="en-US" altLang="ja-JP" sz="1600" dirty="0" smtClean="0"/>
              <a:t>&gt; </a:t>
            </a:r>
            <a:r>
              <a:rPr lang="en-US" altLang="ja-JP" sz="1600" dirty="0" err="1" smtClean="0"/>
              <a:t>v</a:t>
            </a:r>
            <a:r>
              <a:rPr lang="en-US" altLang="ja-JP" sz="1600" dirty="0" smtClean="0"/>
              <a:t>;</a:t>
            </a:r>
          </a:p>
          <a:p>
            <a:pPr>
              <a:buNone/>
            </a:pPr>
            <a:r>
              <a:rPr lang="en-US" altLang="ja-JP" sz="1600" dirty="0" smtClean="0"/>
              <a:t>	v.push_back(1);</a:t>
            </a:r>
          </a:p>
          <a:p>
            <a:pPr>
              <a:buNone/>
            </a:pPr>
            <a:r>
              <a:rPr lang="en-US" altLang="ja-JP" sz="1600" dirty="0" smtClean="0"/>
              <a:t>	v.push_back(2);</a:t>
            </a:r>
          </a:p>
          <a:p>
            <a:pPr>
              <a:buNone/>
            </a:pPr>
            <a:r>
              <a:rPr lang="en-US" altLang="ja-JP" sz="1600" dirty="0" smtClean="0"/>
              <a:t>	</a:t>
            </a:r>
            <a:r>
              <a:rPr lang="en-US" altLang="ja-JP" sz="1600" dirty="0" err="1" smtClean="0"/>
              <a:t>for(int</a:t>
            </a:r>
            <a:r>
              <a:rPr lang="en-US" altLang="ja-JP" sz="1600" dirty="0" smtClean="0"/>
              <a:t> </a:t>
            </a:r>
            <a:r>
              <a:rPr lang="en-US" altLang="ja-JP" sz="1600" dirty="0" err="1" smtClean="0"/>
              <a:t>i</a:t>
            </a:r>
            <a:r>
              <a:rPr lang="en-US" altLang="ja-JP" sz="1600" dirty="0" smtClean="0"/>
              <a:t> = 0 ; </a:t>
            </a:r>
            <a:r>
              <a:rPr lang="en-US" altLang="ja-JP" sz="1600" dirty="0" err="1" smtClean="0"/>
              <a:t>i</a:t>
            </a:r>
            <a:r>
              <a:rPr lang="en-US" altLang="ja-JP" sz="1600" dirty="0" smtClean="0"/>
              <a:t> &lt; </a:t>
            </a:r>
            <a:r>
              <a:rPr lang="en-US" altLang="ja-JP" sz="1600" dirty="0" err="1" smtClean="0"/>
              <a:t>v.size</a:t>
            </a:r>
            <a:r>
              <a:rPr lang="en-US" altLang="ja-JP" sz="1600" dirty="0" smtClean="0"/>
              <a:t>() ; </a:t>
            </a:r>
            <a:r>
              <a:rPr lang="en-US" altLang="ja-JP" sz="1600" dirty="0" err="1" smtClean="0"/>
              <a:t>i</a:t>
            </a:r>
            <a:r>
              <a:rPr lang="en-US" altLang="ja-JP" sz="1600" dirty="0" smtClean="0"/>
              <a:t>++){</a:t>
            </a:r>
          </a:p>
          <a:p>
            <a:pPr>
              <a:buNone/>
            </a:pPr>
            <a:r>
              <a:rPr lang="en-US" altLang="ja-JP" sz="1600" dirty="0" smtClean="0"/>
              <a:t>		</a:t>
            </a:r>
            <a:r>
              <a:rPr lang="en-US" altLang="ja-JP" sz="1600" dirty="0" err="1" smtClean="0"/>
              <a:t>std::cout</a:t>
            </a:r>
            <a:r>
              <a:rPr lang="en-US" altLang="ja-JP" sz="1600" dirty="0" smtClean="0"/>
              <a:t> &lt;&lt; </a:t>
            </a:r>
            <a:r>
              <a:rPr lang="en-US" altLang="ja-JP" sz="1600" dirty="0" err="1" smtClean="0"/>
              <a:t>v[i</a:t>
            </a:r>
            <a:r>
              <a:rPr lang="en-US" altLang="ja-JP" sz="1600" dirty="0" smtClean="0"/>
              <a:t>] &lt;&lt; “ ”;</a:t>
            </a:r>
          </a:p>
          <a:p>
            <a:pPr>
              <a:buNone/>
            </a:pPr>
            <a:r>
              <a:rPr lang="en-US" altLang="ja-JP" sz="1600" dirty="0" smtClean="0"/>
              <a:t>	}</a:t>
            </a:r>
          </a:p>
          <a:p>
            <a:pPr>
              <a:buNone/>
            </a:pPr>
            <a:r>
              <a:rPr lang="en-US" altLang="ja-JP" sz="1600" dirty="0" smtClean="0"/>
              <a:t>	return 0;</a:t>
            </a:r>
          </a:p>
          <a:p>
            <a:pPr>
              <a:buNone/>
            </a:pPr>
            <a:r>
              <a:rPr lang="en-US" altLang="ja-JP" sz="1600" dirty="0" smtClean="0"/>
              <a:t>}</a:t>
            </a:r>
            <a:endParaRPr lang="ja-JP" altLang="en-US" sz="1600" dirty="0"/>
          </a:p>
        </p:txBody>
      </p:sp>
      <p:sp>
        <p:nvSpPr>
          <p:cNvPr id="4" name="テキスト ボックス 3"/>
          <p:cNvSpPr txBox="1"/>
          <p:nvPr/>
        </p:nvSpPr>
        <p:spPr>
          <a:xfrm>
            <a:off x="1707070" y="5602069"/>
            <a:ext cx="1107996" cy="646331"/>
          </a:xfrm>
          <a:prstGeom prst="rect">
            <a:avLst/>
          </a:prstGeom>
          <a:noFill/>
        </p:spPr>
        <p:txBody>
          <a:bodyPr wrap="none" rtlCol="0">
            <a:spAutoFit/>
          </a:bodyPr>
          <a:lstStyle/>
          <a:p>
            <a:r>
              <a:rPr lang="ja-JP" altLang="en-US" b="1" dirty="0" smtClean="0"/>
              <a:t>出力結果</a:t>
            </a:r>
            <a:endParaRPr lang="en-US" altLang="ja-JP" b="1" dirty="0" smtClean="0"/>
          </a:p>
          <a:p>
            <a:r>
              <a:rPr kumimoji="1" lang="en-US" altLang="ja-JP" dirty="0" smtClean="0"/>
              <a:t>1 2</a:t>
            </a:r>
            <a:endParaRPr kumimoji="1" lang="ja-JP" altLang="en-US" dirty="0"/>
          </a:p>
        </p:txBody>
      </p:sp>
      <p:sp>
        <p:nvSpPr>
          <p:cNvPr id="5" name="下矢印 4"/>
          <p:cNvSpPr/>
          <p:nvPr/>
        </p:nvSpPr>
        <p:spPr>
          <a:xfrm>
            <a:off x="1783270" y="5144869"/>
            <a:ext cx="1143000" cy="304800"/>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cxnSp>
        <p:nvCxnSpPr>
          <p:cNvPr id="8" name="直線コネクタ 7"/>
          <p:cNvCxnSpPr/>
          <p:nvPr/>
        </p:nvCxnSpPr>
        <p:spPr>
          <a:xfrm>
            <a:off x="2088070" y="2630269"/>
            <a:ext cx="381000" cy="1588"/>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15" name="直線矢印コネクタ 14"/>
          <p:cNvCxnSpPr/>
          <p:nvPr/>
        </p:nvCxnSpPr>
        <p:spPr>
          <a:xfrm rot="10800000" flipV="1">
            <a:off x="2316670" y="2249269"/>
            <a:ext cx="990600" cy="228600"/>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sp>
        <p:nvSpPr>
          <p:cNvPr id="16" name="テキスト ボックス 15"/>
          <p:cNvSpPr txBox="1"/>
          <p:nvPr/>
        </p:nvSpPr>
        <p:spPr>
          <a:xfrm>
            <a:off x="3231070" y="2032337"/>
            <a:ext cx="2649884" cy="369332"/>
          </a:xfrm>
          <a:prstGeom prst="rect">
            <a:avLst/>
          </a:prstGeom>
          <a:noFill/>
        </p:spPr>
        <p:txBody>
          <a:bodyPr wrap="none" rtlCol="0">
            <a:spAutoFit/>
          </a:bodyPr>
          <a:lstStyle/>
          <a:p>
            <a:r>
              <a:rPr lang="ja-JP" altLang="en-US" dirty="0" smtClean="0"/>
              <a:t>格納する要素の型を指定</a:t>
            </a:r>
            <a:endParaRPr kumimoji="1" lang="ja-JP" altLang="en-US" dirty="0"/>
          </a:p>
        </p:txBody>
      </p:sp>
      <p:cxnSp>
        <p:nvCxnSpPr>
          <p:cNvPr id="17" name="直線コネクタ 16"/>
          <p:cNvCxnSpPr/>
          <p:nvPr/>
        </p:nvCxnSpPr>
        <p:spPr>
          <a:xfrm>
            <a:off x="2469070" y="3011269"/>
            <a:ext cx="222689" cy="4613"/>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19" name="直線コネクタ 18"/>
          <p:cNvCxnSpPr/>
          <p:nvPr/>
        </p:nvCxnSpPr>
        <p:spPr>
          <a:xfrm>
            <a:off x="2469070" y="3316069"/>
            <a:ext cx="213808" cy="10632"/>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22" name="直線矢印コネクタ 21"/>
          <p:cNvCxnSpPr/>
          <p:nvPr/>
        </p:nvCxnSpPr>
        <p:spPr>
          <a:xfrm rot="10800000" flipV="1">
            <a:off x="2773870" y="2782669"/>
            <a:ext cx="990600" cy="76200"/>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cxnSp>
        <p:nvCxnSpPr>
          <p:cNvPr id="23" name="直線矢印コネクタ 22"/>
          <p:cNvCxnSpPr/>
          <p:nvPr/>
        </p:nvCxnSpPr>
        <p:spPr>
          <a:xfrm rot="10800000" flipV="1">
            <a:off x="2773870" y="3011269"/>
            <a:ext cx="990600" cy="228600"/>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sp>
        <p:nvSpPr>
          <p:cNvPr id="25" name="テキスト ボックス 24"/>
          <p:cNvSpPr txBox="1"/>
          <p:nvPr/>
        </p:nvSpPr>
        <p:spPr>
          <a:xfrm>
            <a:off x="3840670" y="2706469"/>
            <a:ext cx="1529084" cy="369332"/>
          </a:xfrm>
          <a:prstGeom prst="rect">
            <a:avLst/>
          </a:prstGeom>
          <a:noFill/>
        </p:spPr>
        <p:txBody>
          <a:bodyPr wrap="none" rtlCol="0">
            <a:spAutoFit/>
          </a:bodyPr>
          <a:lstStyle/>
          <a:p>
            <a:r>
              <a:rPr lang="ja-JP" altLang="en-US" dirty="0" smtClean="0"/>
              <a:t>格納する要素</a:t>
            </a:r>
            <a:endParaRPr kumimoji="1" lang="ja-JP" altLang="en-US" dirty="0"/>
          </a:p>
        </p:txBody>
      </p:sp>
      <p:cxnSp>
        <p:nvCxnSpPr>
          <p:cNvPr id="26" name="直線コネクタ 25"/>
          <p:cNvCxnSpPr/>
          <p:nvPr/>
        </p:nvCxnSpPr>
        <p:spPr>
          <a:xfrm>
            <a:off x="2850070" y="3620869"/>
            <a:ext cx="533400" cy="1588"/>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28" name="直線矢印コネクタ 27"/>
          <p:cNvCxnSpPr/>
          <p:nvPr/>
        </p:nvCxnSpPr>
        <p:spPr>
          <a:xfrm rot="10800000" flipV="1">
            <a:off x="3993070" y="3468469"/>
            <a:ext cx="457200" cy="76200"/>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sp>
        <p:nvSpPr>
          <p:cNvPr id="31" name="テキスト ボックス 30"/>
          <p:cNvSpPr txBox="1"/>
          <p:nvPr/>
        </p:nvSpPr>
        <p:spPr>
          <a:xfrm>
            <a:off x="4450270" y="3316069"/>
            <a:ext cx="2941130" cy="369332"/>
          </a:xfrm>
          <a:prstGeom prst="rect">
            <a:avLst/>
          </a:prstGeom>
          <a:noFill/>
        </p:spPr>
        <p:txBody>
          <a:bodyPr wrap="none" rtlCol="0">
            <a:spAutoFit/>
          </a:bodyPr>
          <a:lstStyle/>
          <a:p>
            <a:r>
              <a:rPr lang="ja-JP" altLang="en-US" dirty="0" smtClean="0"/>
              <a:t>格納されている要素の個数</a:t>
            </a:r>
            <a:endParaRPr kumimoji="1" lang="ja-JP" altLang="en-US" dirty="0"/>
          </a:p>
        </p:txBody>
      </p:sp>
      <p:cxnSp>
        <p:nvCxnSpPr>
          <p:cNvPr id="32" name="直線コネクタ 31"/>
          <p:cNvCxnSpPr/>
          <p:nvPr/>
        </p:nvCxnSpPr>
        <p:spPr>
          <a:xfrm>
            <a:off x="3124200" y="3925669"/>
            <a:ext cx="381000" cy="1588"/>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33" name="直線矢印コネクタ 32"/>
          <p:cNvCxnSpPr/>
          <p:nvPr/>
        </p:nvCxnSpPr>
        <p:spPr>
          <a:xfrm rot="10800000">
            <a:off x="3505200" y="3962401"/>
            <a:ext cx="411670" cy="115669"/>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sp>
        <p:nvSpPr>
          <p:cNvPr id="36" name="テキスト ボックス 35"/>
          <p:cNvSpPr txBox="1"/>
          <p:nvPr/>
        </p:nvSpPr>
        <p:spPr>
          <a:xfrm>
            <a:off x="3916870" y="3849469"/>
            <a:ext cx="3164749" cy="369332"/>
          </a:xfrm>
          <a:prstGeom prst="rect">
            <a:avLst/>
          </a:prstGeom>
          <a:noFill/>
        </p:spPr>
        <p:txBody>
          <a:bodyPr wrap="none" rtlCol="0">
            <a:spAutoFit/>
          </a:bodyPr>
          <a:lstStyle/>
          <a:p>
            <a:r>
              <a:rPr lang="ja-JP" altLang="en-US" dirty="0" smtClean="0"/>
              <a:t>格納されている要素にアクセス</a:t>
            </a:r>
            <a:endParaRPr kumimoji="1" lang="ja-JP" alt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fontScale="90000"/>
          </a:bodyPr>
          <a:lstStyle/>
          <a:p>
            <a:r>
              <a:rPr kumimoji="1" lang="ja-JP" altLang="en-US" dirty="0" smtClean="0"/>
              <a:t>果物</a:t>
            </a:r>
            <a:r>
              <a:rPr lang="ja-JP" altLang="en-US" dirty="0" smtClean="0"/>
              <a:t>識別</a:t>
            </a:r>
            <a:r>
              <a:rPr kumimoji="1" lang="en-US" altLang="ja-JP" dirty="0" smtClean="0"/>
              <a:t/>
            </a:r>
            <a:br>
              <a:rPr kumimoji="1" lang="en-US" altLang="ja-JP" dirty="0" smtClean="0"/>
            </a:br>
            <a:r>
              <a:rPr lang="ja-JP" altLang="en-US" dirty="0"/>
              <a:t>補足</a:t>
            </a:r>
            <a:r>
              <a:rPr lang="ja-JP" altLang="en-US" dirty="0" smtClean="0"/>
              <a:t>資料２</a:t>
            </a:r>
            <a:endParaRPr kumimoji="1" lang="ja-JP" altLang="en-US" dirty="0"/>
          </a:p>
        </p:txBody>
      </p:sp>
      <p:sp>
        <p:nvSpPr>
          <p:cNvPr id="3" name="サブタイトル 2"/>
          <p:cNvSpPr>
            <a:spLocks noGrp="1"/>
          </p:cNvSpPr>
          <p:nvPr>
            <p:ph type="subTitle" idx="1"/>
          </p:nvPr>
        </p:nvSpPr>
        <p:spPr/>
        <p:txBody>
          <a:bodyPr/>
          <a:lstStyle/>
          <a:p>
            <a:endParaRPr kumimoji="1" lang="ja-JP" alt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識別</a:t>
            </a:r>
            <a:endParaRPr kumimoji="1" lang="ja-JP" altLang="en-US" dirty="0"/>
          </a:p>
        </p:txBody>
      </p:sp>
      <p:sp>
        <p:nvSpPr>
          <p:cNvPr id="3" name="コンテンツ プレースホルダ 2"/>
          <p:cNvSpPr>
            <a:spLocks noGrp="1"/>
          </p:cNvSpPr>
          <p:nvPr>
            <p:ph sz="quarter" idx="1"/>
          </p:nvPr>
        </p:nvSpPr>
        <p:spPr>
          <a:xfrm>
            <a:off x="457200" y="3284984"/>
            <a:ext cx="3610744" cy="2871976"/>
          </a:xfrm>
        </p:spPr>
        <p:txBody>
          <a:bodyPr/>
          <a:lstStyle/>
          <a:p>
            <a:r>
              <a:rPr kumimoji="1" lang="ja-JP" altLang="en-US" sz="2000" dirty="0" smtClean="0"/>
              <a:t>入力したテスト画像と各クラスタとの距離で、入力された画像がどのクラスタに分類されるかを判定する。</a:t>
            </a:r>
            <a:endParaRPr kumimoji="1" lang="ja-JP" altLang="en-US" sz="2000" dirty="0"/>
          </a:p>
        </p:txBody>
      </p:sp>
      <p:sp>
        <p:nvSpPr>
          <p:cNvPr id="4" name="角丸四角形 3"/>
          <p:cNvSpPr/>
          <p:nvPr/>
        </p:nvSpPr>
        <p:spPr>
          <a:xfrm>
            <a:off x="2411760" y="1340768"/>
            <a:ext cx="4536504" cy="720080"/>
          </a:xfrm>
          <a:prstGeom prst="roundRect">
            <a:avLst/>
          </a:prstGeom>
          <a:solidFill>
            <a:schemeClr val="bg1"/>
          </a:solidFill>
          <a:ln w="31750">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rPr>
              <a:t>未学習の画像はあるか？</a:t>
            </a:r>
            <a:endParaRPr kumimoji="1" lang="ja-JP" altLang="en-US" dirty="0">
              <a:solidFill>
                <a:schemeClr val="tx1"/>
              </a:solidFill>
            </a:endParaRPr>
          </a:p>
        </p:txBody>
      </p:sp>
      <p:sp>
        <p:nvSpPr>
          <p:cNvPr id="5" name="角丸四角形 4"/>
          <p:cNvSpPr/>
          <p:nvPr/>
        </p:nvSpPr>
        <p:spPr>
          <a:xfrm>
            <a:off x="2411760" y="2276872"/>
            <a:ext cx="4536504" cy="720080"/>
          </a:xfrm>
          <a:prstGeom prst="roundRect">
            <a:avLst/>
          </a:prstGeom>
          <a:solidFill>
            <a:schemeClr val="bg1"/>
          </a:solidFill>
          <a:ln w="31750">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学習</a:t>
            </a:r>
            <a:r>
              <a:rPr lang="ja-JP" altLang="en-US" dirty="0" smtClean="0">
                <a:solidFill>
                  <a:schemeClr val="tx1"/>
                </a:solidFill>
              </a:rPr>
              <a:t>した果物クラスの</a:t>
            </a:r>
            <a:r>
              <a:rPr lang="ja-JP" altLang="en-US" dirty="0" smtClean="0">
                <a:solidFill>
                  <a:srgbClr val="FF0000"/>
                </a:solidFill>
              </a:rPr>
              <a:t>平均ベクトル</a:t>
            </a:r>
            <a:r>
              <a:rPr lang="ja-JP" altLang="en-US" dirty="0" smtClean="0">
                <a:solidFill>
                  <a:schemeClr val="tx1"/>
                </a:solidFill>
              </a:rPr>
              <a:t>と</a:t>
            </a:r>
            <a:endParaRPr lang="en-US" altLang="ja-JP" dirty="0" smtClean="0">
              <a:solidFill>
                <a:schemeClr val="tx1"/>
              </a:solidFill>
            </a:endParaRPr>
          </a:p>
          <a:p>
            <a:pPr algn="ctr"/>
            <a:r>
              <a:rPr kumimoji="1" lang="ja-JP" altLang="en-US" dirty="0" smtClean="0">
                <a:solidFill>
                  <a:srgbClr val="FF0000"/>
                </a:solidFill>
              </a:rPr>
              <a:t>分散共分散行列</a:t>
            </a:r>
            <a:r>
              <a:rPr kumimoji="1" lang="ja-JP" altLang="en-US" dirty="0" smtClean="0">
                <a:solidFill>
                  <a:schemeClr val="tx1"/>
                </a:solidFill>
              </a:rPr>
              <a:t>を求め外部ファイルに保存</a:t>
            </a:r>
            <a:endParaRPr kumimoji="1" lang="ja-JP" altLang="en-US" dirty="0">
              <a:solidFill>
                <a:schemeClr val="tx1"/>
              </a:solidFill>
            </a:endParaRPr>
          </a:p>
        </p:txBody>
      </p:sp>
      <p:cxnSp>
        <p:nvCxnSpPr>
          <p:cNvPr id="6" name="直線矢印コネクタ 5"/>
          <p:cNvCxnSpPr/>
          <p:nvPr/>
        </p:nvCxnSpPr>
        <p:spPr>
          <a:xfrm>
            <a:off x="2051720" y="2635324"/>
            <a:ext cx="360040" cy="1588"/>
          </a:xfrm>
          <a:prstGeom prst="straightConnector1">
            <a:avLst/>
          </a:prstGeom>
          <a:ln w="38100">
            <a:solidFill>
              <a:schemeClr val="bg2">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7" name="直線矢印コネクタ 6"/>
          <p:cNvCxnSpPr/>
          <p:nvPr/>
        </p:nvCxnSpPr>
        <p:spPr>
          <a:xfrm>
            <a:off x="2051720" y="1843236"/>
            <a:ext cx="360040" cy="1588"/>
          </a:xfrm>
          <a:prstGeom prst="straightConnector1">
            <a:avLst/>
          </a:prstGeom>
          <a:ln w="38100">
            <a:solidFill>
              <a:schemeClr val="bg2">
                <a:lumMod val="50000"/>
              </a:schemeClr>
            </a:solidFill>
            <a:tailEnd type="none"/>
          </a:ln>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rot="5400000" flipH="1" flipV="1">
            <a:off x="1655676" y="2240868"/>
            <a:ext cx="792088" cy="0"/>
          </a:xfrm>
          <a:prstGeom prst="line">
            <a:avLst/>
          </a:prstGeom>
          <a:ln w="381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9" name="テキスト ボックス 8"/>
          <p:cNvSpPr txBox="1"/>
          <p:nvPr/>
        </p:nvSpPr>
        <p:spPr>
          <a:xfrm>
            <a:off x="1592813" y="1844824"/>
            <a:ext cx="530915" cy="369332"/>
          </a:xfrm>
          <a:prstGeom prst="rect">
            <a:avLst/>
          </a:prstGeom>
          <a:noFill/>
        </p:spPr>
        <p:txBody>
          <a:bodyPr wrap="none" rtlCol="0">
            <a:spAutoFit/>
          </a:bodyPr>
          <a:lstStyle/>
          <a:p>
            <a:r>
              <a:rPr lang="en-US" altLang="ja-JP" dirty="0"/>
              <a:t>NO</a:t>
            </a:r>
            <a:endParaRPr kumimoji="1" lang="ja-JP" altLang="en-US" dirty="0"/>
          </a:p>
        </p:txBody>
      </p:sp>
      <p:grpSp>
        <p:nvGrpSpPr>
          <p:cNvPr id="48" name="グループ化 47"/>
          <p:cNvGrpSpPr/>
          <p:nvPr/>
        </p:nvGrpSpPr>
        <p:grpSpPr>
          <a:xfrm>
            <a:off x="4283968" y="3212976"/>
            <a:ext cx="3744416" cy="3122004"/>
            <a:chOff x="4860553" y="3068960"/>
            <a:chExt cx="3671887" cy="3266779"/>
          </a:xfrm>
        </p:grpSpPr>
        <p:grpSp>
          <p:nvGrpSpPr>
            <p:cNvPr id="49" name="グループ化 43"/>
            <p:cNvGrpSpPr/>
            <p:nvPr/>
          </p:nvGrpSpPr>
          <p:grpSpPr>
            <a:xfrm>
              <a:off x="4860553" y="3068960"/>
              <a:ext cx="3671887" cy="2978846"/>
              <a:chOff x="4427538" y="3357563"/>
              <a:chExt cx="3671887" cy="2978846"/>
            </a:xfrm>
          </p:grpSpPr>
          <p:cxnSp>
            <p:nvCxnSpPr>
              <p:cNvPr id="51" name="直線矢印コネクタ 50"/>
              <p:cNvCxnSpPr/>
              <p:nvPr/>
            </p:nvCxnSpPr>
            <p:spPr>
              <a:xfrm>
                <a:off x="4932363" y="5805488"/>
                <a:ext cx="2447925" cy="1587"/>
              </a:xfrm>
              <a:prstGeom prst="straightConnector1">
                <a:avLst/>
              </a:prstGeom>
              <a:ln w="34925">
                <a:tailEnd type="triangle"/>
              </a:ln>
            </p:spPr>
            <p:style>
              <a:lnRef idx="1">
                <a:schemeClr val="accent1"/>
              </a:lnRef>
              <a:fillRef idx="0">
                <a:schemeClr val="accent1"/>
              </a:fillRef>
              <a:effectRef idx="0">
                <a:schemeClr val="accent1"/>
              </a:effectRef>
              <a:fontRef idx="minor">
                <a:schemeClr val="tx1"/>
              </a:fontRef>
            </p:style>
          </p:cxnSp>
          <p:cxnSp>
            <p:nvCxnSpPr>
              <p:cNvPr id="52" name="直線矢印コネクタ 51"/>
              <p:cNvCxnSpPr/>
              <p:nvPr/>
            </p:nvCxnSpPr>
            <p:spPr>
              <a:xfrm rot="5400000" flipH="1" flipV="1">
                <a:off x="3959226" y="4832350"/>
                <a:ext cx="2233612" cy="1587"/>
              </a:xfrm>
              <a:prstGeom prst="straightConnector1">
                <a:avLst/>
              </a:prstGeom>
              <a:ln w="34925">
                <a:tailEnd type="triangle"/>
              </a:ln>
            </p:spPr>
            <p:style>
              <a:lnRef idx="1">
                <a:schemeClr val="accent1"/>
              </a:lnRef>
              <a:fillRef idx="0">
                <a:schemeClr val="accent1"/>
              </a:fillRef>
              <a:effectRef idx="0">
                <a:schemeClr val="accent1"/>
              </a:effectRef>
              <a:fontRef idx="minor">
                <a:schemeClr val="tx1"/>
              </a:fontRef>
            </p:style>
          </p:cxnSp>
          <p:sp>
            <p:nvSpPr>
              <p:cNvPr id="53" name="テキスト ボックス 10"/>
              <p:cNvSpPr txBox="1">
                <a:spLocks noChangeArrowheads="1"/>
              </p:cNvSpPr>
              <p:nvPr/>
            </p:nvSpPr>
            <p:spPr bwMode="auto">
              <a:xfrm>
                <a:off x="7451725" y="5661025"/>
                <a:ext cx="647700" cy="369888"/>
              </a:xfrm>
              <a:prstGeom prst="rect">
                <a:avLst/>
              </a:prstGeom>
              <a:noFill/>
              <a:ln w="9525">
                <a:noFill/>
                <a:miter lim="800000"/>
                <a:headEnd/>
                <a:tailEnd/>
              </a:ln>
            </p:spPr>
            <p:txBody>
              <a:bodyPr wrap="none">
                <a:spAutoFit/>
              </a:bodyPr>
              <a:lstStyle/>
              <a:p>
                <a:r>
                  <a:rPr lang="ja-JP" altLang="en-US">
                    <a:latin typeface="Gill Sans MT" pitchFamily="34" charset="0"/>
                  </a:rPr>
                  <a:t>赤み</a:t>
                </a:r>
              </a:p>
            </p:txBody>
          </p:sp>
          <p:sp>
            <p:nvSpPr>
              <p:cNvPr id="54" name="テキスト ボックス 11"/>
              <p:cNvSpPr txBox="1">
                <a:spLocks noChangeArrowheads="1"/>
              </p:cNvSpPr>
              <p:nvPr/>
            </p:nvSpPr>
            <p:spPr bwMode="auto">
              <a:xfrm>
                <a:off x="4643438" y="3357563"/>
                <a:ext cx="877887" cy="368300"/>
              </a:xfrm>
              <a:prstGeom prst="rect">
                <a:avLst/>
              </a:prstGeom>
              <a:noFill/>
              <a:ln w="9525">
                <a:noFill/>
                <a:miter lim="800000"/>
                <a:headEnd/>
                <a:tailEnd/>
              </a:ln>
            </p:spPr>
            <p:txBody>
              <a:bodyPr wrap="none">
                <a:spAutoFit/>
              </a:bodyPr>
              <a:lstStyle/>
              <a:p>
                <a:r>
                  <a:rPr lang="ja-JP" altLang="en-US">
                    <a:latin typeface="Gill Sans MT" pitchFamily="34" charset="0"/>
                  </a:rPr>
                  <a:t>円形度</a:t>
                </a:r>
              </a:p>
            </p:txBody>
          </p:sp>
          <p:sp>
            <p:nvSpPr>
              <p:cNvPr id="55" name="円/楕円 54"/>
              <p:cNvSpPr/>
              <p:nvPr/>
            </p:nvSpPr>
            <p:spPr>
              <a:xfrm>
                <a:off x="6659563" y="4213225"/>
                <a:ext cx="73025" cy="7143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56" name="円/楕円 55"/>
              <p:cNvSpPr/>
              <p:nvPr/>
            </p:nvSpPr>
            <p:spPr>
              <a:xfrm>
                <a:off x="6588125" y="4365625"/>
                <a:ext cx="71438" cy="7143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57" name="円/楕円 56"/>
              <p:cNvSpPr/>
              <p:nvPr/>
            </p:nvSpPr>
            <p:spPr>
              <a:xfrm>
                <a:off x="6811963" y="4140200"/>
                <a:ext cx="73025" cy="73025"/>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58" name="円/楕円 57"/>
              <p:cNvSpPr/>
              <p:nvPr/>
            </p:nvSpPr>
            <p:spPr>
              <a:xfrm>
                <a:off x="6732588" y="4365625"/>
                <a:ext cx="71437" cy="7143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59" name="円/楕円 58"/>
              <p:cNvSpPr/>
              <p:nvPr/>
            </p:nvSpPr>
            <p:spPr>
              <a:xfrm>
                <a:off x="6372225" y="4140200"/>
                <a:ext cx="71438" cy="73025"/>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60" name="円/楕円 59"/>
              <p:cNvSpPr/>
              <p:nvPr/>
            </p:nvSpPr>
            <p:spPr>
              <a:xfrm>
                <a:off x="6227763" y="4365625"/>
                <a:ext cx="73025" cy="7143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61" name="円/楕円 60"/>
              <p:cNvSpPr/>
              <p:nvPr/>
            </p:nvSpPr>
            <p:spPr>
              <a:xfrm>
                <a:off x="6443663" y="4365625"/>
                <a:ext cx="73025" cy="7143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62" name="円/楕円 61"/>
              <p:cNvSpPr/>
              <p:nvPr/>
            </p:nvSpPr>
            <p:spPr>
              <a:xfrm>
                <a:off x="6588125" y="4068763"/>
                <a:ext cx="71438" cy="71437"/>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63" name="円/楕円 62"/>
              <p:cNvSpPr/>
              <p:nvPr/>
            </p:nvSpPr>
            <p:spPr>
              <a:xfrm>
                <a:off x="6227763" y="4797425"/>
                <a:ext cx="73025" cy="71438"/>
              </a:xfrm>
              <a:prstGeom prst="ellipse">
                <a:avLst/>
              </a:prstGeom>
              <a:solidFill>
                <a:srgbClr val="FFFF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64" name="円/楕円 63"/>
              <p:cNvSpPr/>
              <p:nvPr/>
            </p:nvSpPr>
            <p:spPr>
              <a:xfrm>
                <a:off x="6084888" y="4724400"/>
                <a:ext cx="71437" cy="73025"/>
              </a:xfrm>
              <a:prstGeom prst="ellipse">
                <a:avLst/>
              </a:prstGeom>
              <a:solidFill>
                <a:srgbClr val="FFFF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65" name="円/楕円 64"/>
              <p:cNvSpPr/>
              <p:nvPr/>
            </p:nvSpPr>
            <p:spPr>
              <a:xfrm>
                <a:off x="6156325" y="4949825"/>
                <a:ext cx="71438" cy="71438"/>
              </a:xfrm>
              <a:prstGeom prst="ellipse">
                <a:avLst/>
              </a:prstGeom>
              <a:solidFill>
                <a:srgbClr val="FFFF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66" name="円/楕円 65"/>
              <p:cNvSpPr/>
              <p:nvPr/>
            </p:nvSpPr>
            <p:spPr>
              <a:xfrm>
                <a:off x="5940425" y="4949825"/>
                <a:ext cx="71438" cy="71438"/>
              </a:xfrm>
              <a:prstGeom prst="ellipse">
                <a:avLst/>
              </a:prstGeom>
              <a:solidFill>
                <a:srgbClr val="FFFF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67" name="円/楕円 66"/>
              <p:cNvSpPr/>
              <p:nvPr/>
            </p:nvSpPr>
            <p:spPr>
              <a:xfrm>
                <a:off x="6084888" y="4949825"/>
                <a:ext cx="71437" cy="71438"/>
              </a:xfrm>
              <a:prstGeom prst="ellipse">
                <a:avLst/>
              </a:prstGeom>
              <a:solidFill>
                <a:srgbClr val="FFFF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68" name="円/楕円 67"/>
              <p:cNvSpPr/>
              <p:nvPr/>
            </p:nvSpPr>
            <p:spPr>
              <a:xfrm>
                <a:off x="5940425" y="4724400"/>
                <a:ext cx="71438" cy="73025"/>
              </a:xfrm>
              <a:prstGeom prst="ellipse">
                <a:avLst/>
              </a:prstGeom>
              <a:solidFill>
                <a:srgbClr val="FFFF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69" name="円/楕円 68"/>
              <p:cNvSpPr/>
              <p:nvPr/>
            </p:nvSpPr>
            <p:spPr>
              <a:xfrm>
                <a:off x="6084888" y="4797425"/>
                <a:ext cx="71437" cy="71438"/>
              </a:xfrm>
              <a:prstGeom prst="ellipse">
                <a:avLst/>
              </a:prstGeom>
              <a:solidFill>
                <a:srgbClr val="FFFF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70" name="円/楕円 69"/>
              <p:cNvSpPr/>
              <p:nvPr/>
            </p:nvSpPr>
            <p:spPr>
              <a:xfrm>
                <a:off x="5867400" y="5516563"/>
                <a:ext cx="73025" cy="73025"/>
              </a:xfrm>
              <a:prstGeom prst="ellipse">
                <a:avLst/>
              </a:prstGeom>
              <a:solidFill>
                <a:srgbClr val="FFC00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71" name="円/楕円 70"/>
              <p:cNvSpPr/>
              <p:nvPr/>
            </p:nvSpPr>
            <p:spPr>
              <a:xfrm>
                <a:off x="6019800" y="5516563"/>
                <a:ext cx="73025" cy="73025"/>
              </a:xfrm>
              <a:prstGeom prst="ellipse">
                <a:avLst/>
              </a:prstGeom>
              <a:solidFill>
                <a:srgbClr val="FFC00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72" name="円/楕円 71"/>
              <p:cNvSpPr/>
              <p:nvPr/>
            </p:nvSpPr>
            <p:spPr>
              <a:xfrm>
                <a:off x="5724525" y="5445125"/>
                <a:ext cx="71438" cy="71438"/>
              </a:xfrm>
              <a:prstGeom prst="ellipse">
                <a:avLst/>
              </a:prstGeom>
              <a:solidFill>
                <a:srgbClr val="FFC00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73" name="円/楕円 72"/>
              <p:cNvSpPr/>
              <p:nvPr/>
            </p:nvSpPr>
            <p:spPr>
              <a:xfrm>
                <a:off x="5795963" y="5373688"/>
                <a:ext cx="71437" cy="71437"/>
              </a:xfrm>
              <a:prstGeom prst="ellipse">
                <a:avLst/>
              </a:prstGeom>
              <a:solidFill>
                <a:srgbClr val="FFC00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74" name="円/楕円 73"/>
              <p:cNvSpPr/>
              <p:nvPr/>
            </p:nvSpPr>
            <p:spPr>
              <a:xfrm>
                <a:off x="5724525" y="5589588"/>
                <a:ext cx="71438" cy="71437"/>
              </a:xfrm>
              <a:prstGeom prst="ellipse">
                <a:avLst/>
              </a:prstGeom>
              <a:solidFill>
                <a:srgbClr val="FFC00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75" name="円/楕円 74"/>
              <p:cNvSpPr/>
              <p:nvPr/>
            </p:nvSpPr>
            <p:spPr>
              <a:xfrm>
                <a:off x="5867400" y="5589588"/>
                <a:ext cx="73025" cy="71437"/>
              </a:xfrm>
              <a:prstGeom prst="ellipse">
                <a:avLst/>
              </a:prstGeom>
              <a:solidFill>
                <a:srgbClr val="FFC00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76" name="円/楕円 75"/>
              <p:cNvSpPr/>
              <p:nvPr/>
            </p:nvSpPr>
            <p:spPr>
              <a:xfrm>
                <a:off x="5651500" y="5516563"/>
                <a:ext cx="73025" cy="73025"/>
              </a:xfrm>
              <a:prstGeom prst="ellipse">
                <a:avLst/>
              </a:prstGeom>
              <a:solidFill>
                <a:srgbClr val="FFC00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77" name="円/楕円 76"/>
              <p:cNvSpPr/>
              <p:nvPr/>
            </p:nvSpPr>
            <p:spPr>
              <a:xfrm rot="20455081">
                <a:off x="6137275" y="4060825"/>
                <a:ext cx="863600" cy="46672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78" name="正方形/長方形 77"/>
              <p:cNvSpPr/>
              <p:nvPr/>
            </p:nvSpPr>
            <p:spPr>
              <a:xfrm>
                <a:off x="6732588" y="3644900"/>
                <a:ext cx="935037" cy="360363"/>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600" dirty="0">
                    <a:solidFill>
                      <a:schemeClr val="tx2"/>
                    </a:solidFill>
                  </a:rPr>
                  <a:t>りんご</a:t>
                </a:r>
              </a:p>
            </p:txBody>
          </p:sp>
          <p:sp>
            <p:nvSpPr>
              <p:cNvPr id="79" name="円/楕円 78"/>
              <p:cNvSpPr/>
              <p:nvPr/>
            </p:nvSpPr>
            <p:spPr>
              <a:xfrm rot="20455081">
                <a:off x="5861050" y="4646613"/>
                <a:ext cx="479425" cy="466725"/>
              </a:xfrm>
              <a:prstGeom prst="ellipse">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80" name="正方形/長方形 79"/>
              <p:cNvSpPr/>
              <p:nvPr/>
            </p:nvSpPr>
            <p:spPr>
              <a:xfrm>
                <a:off x="6443663" y="4724400"/>
                <a:ext cx="936625" cy="360363"/>
              </a:xfrm>
              <a:prstGeom prst="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600" dirty="0">
                    <a:solidFill>
                      <a:schemeClr val="tx2"/>
                    </a:solidFill>
                  </a:rPr>
                  <a:t>レモン</a:t>
                </a:r>
              </a:p>
            </p:txBody>
          </p:sp>
          <p:sp>
            <p:nvSpPr>
              <p:cNvPr id="81" name="円/楕円 80"/>
              <p:cNvSpPr/>
              <p:nvPr/>
            </p:nvSpPr>
            <p:spPr>
              <a:xfrm rot="20455081">
                <a:off x="5567363" y="5276850"/>
                <a:ext cx="593725" cy="465138"/>
              </a:xfrm>
              <a:prstGeom prst="ellipse">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82" name="正方形/長方形 81"/>
              <p:cNvSpPr/>
              <p:nvPr/>
            </p:nvSpPr>
            <p:spPr>
              <a:xfrm>
                <a:off x="6227763" y="5300663"/>
                <a:ext cx="792162" cy="360362"/>
              </a:xfrm>
              <a:prstGeom prst="rect">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600" dirty="0">
                    <a:solidFill>
                      <a:schemeClr val="tx2"/>
                    </a:solidFill>
                  </a:rPr>
                  <a:t>バナナ</a:t>
                </a:r>
              </a:p>
            </p:txBody>
          </p:sp>
          <p:sp>
            <p:nvSpPr>
              <p:cNvPr id="83" name="テキスト ボックス 55"/>
              <p:cNvSpPr txBox="1">
                <a:spLocks noChangeArrowheads="1"/>
              </p:cNvSpPr>
              <p:nvPr/>
            </p:nvSpPr>
            <p:spPr bwMode="auto">
              <a:xfrm>
                <a:off x="4787900" y="5949950"/>
                <a:ext cx="341313" cy="368300"/>
              </a:xfrm>
              <a:prstGeom prst="rect">
                <a:avLst/>
              </a:prstGeom>
              <a:noFill/>
              <a:ln w="9525">
                <a:noFill/>
                <a:miter lim="800000"/>
                <a:headEnd/>
                <a:tailEnd/>
              </a:ln>
            </p:spPr>
            <p:txBody>
              <a:bodyPr wrap="none">
                <a:spAutoFit/>
              </a:bodyPr>
              <a:lstStyle/>
              <a:p>
                <a:r>
                  <a:rPr lang="ja-JP" altLang="en-US">
                    <a:latin typeface="Gill Sans MT" pitchFamily="34" charset="0"/>
                  </a:rPr>
                  <a:t>０</a:t>
                </a:r>
              </a:p>
            </p:txBody>
          </p:sp>
          <p:sp>
            <p:nvSpPr>
              <p:cNvPr id="84" name="テキスト ボックス 56"/>
              <p:cNvSpPr txBox="1">
                <a:spLocks noChangeArrowheads="1"/>
              </p:cNvSpPr>
              <p:nvPr/>
            </p:nvSpPr>
            <p:spPr bwMode="auto">
              <a:xfrm>
                <a:off x="7164388" y="5949950"/>
                <a:ext cx="640099" cy="386459"/>
              </a:xfrm>
              <a:prstGeom prst="rect">
                <a:avLst/>
              </a:prstGeom>
              <a:noFill/>
              <a:ln w="9525">
                <a:noFill/>
                <a:miter lim="800000"/>
                <a:headEnd/>
                <a:tailEnd/>
              </a:ln>
            </p:spPr>
            <p:txBody>
              <a:bodyPr wrap="none">
                <a:spAutoFit/>
              </a:bodyPr>
              <a:lstStyle/>
              <a:p>
                <a:r>
                  <a:rPr lang="ja-JP" altLang="en-US" dirty="0" smtClean="0">
                    <a:latin typeface="Gill Sans MT" pitchFamily="34" charset="0"/>
                  </a:rPr>
                  <a:t>１．０</a:t>
                </a:r>
                <a:endParaRPr lang="ja-JP" altLang="en-US" dirty="0">
                  <a:latin typeface="Gill Sans MT" pitchFamily="34" charset="0"/>
                </a:endParaRPr>
              </a:p>
            </p:txBody>
          </p:sp>
          <p:sp>
            <p:nvSpPr>
              <p:cNvPr id="85" name="テキスト ボックス 57"/>
              <p:cNvSpPr txBox="1">
                <a:spLocks noChangeArrowheads="1"/>
              </p:cNvSpPr>
              <p:nvPr/>
            </p:nvSpPr>
            <p:spPr bwMode="auto">
              <a:xfrm>
                <a:off x="4427538" y="3644900"/>
                <a:ext cx="647700" cy="366713"/>
              </a:xfrm>
              <a:prstGeom prst="rect">
                <a:avLst/>
              </a:prstGeom>
              <a:noFill/>
              <a:ln w="9525">
                <a:noFill/>
                <a:miter lim="800000"/>
                <a:headEnd/>
                <a:tailEnd/>
              </a:ln>
            </p:spPr>
            <p:txBody>
              <a:bodyPr wrap="none">
                <a:spAutoFit/>
              </a:bodyPr>
              <a:lstStyle/>
              <a:p>
                <a:r>
                  <a:rPr lang="ja-JP" altLang="en-US">
                    <a:latin typeface="Gill Sans MT" pitchFamily="34" charset="0"/>
                  </a:rPr>
                  <a:t>１．０</a:t>
                </a:r>
              </a:p>
            </p:txBody>
          </p:sp>
        </p:grpSp>
        <p:sp>
          <p:nvSpPr>
            <p:cNvPr id="50" name="テキスト ボックス 49"/>
            <p:cNvSpPr txBox="1"/>
            <p:nvPr/>
          </p:nvSpPr>
          <p:spPr>
            <a:xfrm>
              <a:off x="5868144" y="5949280"/>
              <a:ext cx="2083152" cy="386459"/>
            </a:xfrm>
            <a:prstGeom prst="rect">
              <a:avLst/>
            </a:prstGeom>
            <a:noFill/>
          </p:spPr>
          <p:txBody>
            <a:bodyPr wrap="none" rtlCol="0">
              <a:spAutoFit/>
            </a:bodyPr>
            <a:lstStyle/>
            <a:p>
              <a:r>
                <a:rPr lang="ja-JP" altLang="en-US" dirty="0" smtClean="0"/>
                <a:t>識別作業の</a:t>
              </a:r>
              <a:r>
                <a:rPr kumimoji="1" lang="ja-JP" altLang="en-US" dirty="0" smtClean="0"/>
                <a:t>イメージ</a:t>
              </a:r>
              <a:endParaRPr kumimoji="1" lang="ja-JP" altLang="en-US" dirty="0"/>
            </a:p>
          </p:txBody>
        </p:sp>
      </p:grpSp>
      <p:sp>
        <p:nvSpPr>
          <p:cNvPr id="86" name="正方形/長方形 85"/>
          <p:cNvSpPr/>
          <p:nvPr/>
        </p:nvSpPr>
        <p:spPr>
          <a:xfrm>
            <a:off x="5868144" y="3789040"/>
            <a:ext cx="144016" cy="144016"/>
          </a:xfrm>
          <a:prstGeom prst="rect">
            <a:avLst/>
          </a:prstGeom>
          <a:solidFill>
            <a:schemeClr val="bg2">
              <a:lumMod val="50000"/>
            </a:schemeClr>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7" name="テキスト ボックス 86"/>
          <p:cNvSpPr txBox="1"/>
          <p:nvPr/>
        </p:nvSpPr>
        <p:spPr>
          <a:xfrm>
            <a:off x="5292080" y="3501008"/>
            <a:ext cx="1096775" cy="338554"/>
          </a:xfrm>
          <a:prstGeom prst="rect">
            <a:avLst/>
          </a:prstGeom>
          <a:noFill/>
        </p:spPr>
        <p:txBody>
          <a:bodyPr wrap="none" rtlCol="0">
            <a:spAutoFit/>
          </a:bodyPr>
          <a:lstStyle/>
          <a:p>
            <a:r>
              <a:rPr kumimoji="1" lang="ja-JP" altLang="en-US" sz="1600" dirty="0" smtClean="0"/>
              <a:t>テスト画像</a:t>
            </a:r>
            <a:endParaRPr kumimoji="1" lang="ja-JP" altLang="en-US" sz="1600" dirty="0"/>
          </a:p>
        </p:txBody>
      </p:sp>
      <p:cxnSp>
        <p:nvCxnSpPr>
          <p:cNvPr id="89" name="直線矢印コネクタ 88"/>
          <p:cNvCxnSpPr/>
          <p:nvPr/>
        </p:nvCxnSpPr>
        <p:spPr>
          <a:xfrm>
            <a:off x="5940152" y="3861048"/>
            <a:ext cx="504056" cy="216024"/>
          </a:xfrm>
          <a:prstGeom prst="straightConnector1">
            <a:avLst/>
          </a:prstGeom>
          <a:ln w="25400">
            <a:solidFill>
              <a:schemeClr val="bg2">
                <a:lumMod val="5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92" name="直線矢印コネクタ 91"/>
          <p:cNvCxnSpPr>
            <a:endCxn id="69" idx="3"/>
          </p:cNvCxnSpPr>
          <p:nvPr/>
        </p:nvCxnSpPr>
        <p:spPr>
          <a:xfrm rot="16200000" flipH="1">
            <a:off x="5569311" y="4231888"/>
            <a:ext cx="786253" cy="44571"/>
          </a:xfrm>
          <a:prstGeom prst="straightConnector1">
            <a:avLst/>
          </a:prstGeom>
          <a:ln w="25400">
            <a:solidFill>
              <a:schemeClr val="bg2">
                <a:lumMod val="5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94" name="直線矢印コネクタ 93"/>
          <p:cNvCxnSpPr>
            <a:endCxn id="70" idx="1"/>
          </p:cNvCxnSpPr>
          <p:nvPr/>
        </p:nvCxnSpPr>
        <p:spPr>
          <a:xfrm rot="5400000">
            <a:off x="5138931" y="4485293"/>
            <a:ext cx="1425467" cy="176976"/>
          </a:xfrm>
          <a:prstGeom prst="straightConnector1">
            <a:avLst/>
          </a:prstGeom>
          <a:ln w="25400">
            <a:solidFill>
              <a:schemeClr val="bg2">
                <a:lumMod val="5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アース">
  <a:themeElements>
    <a:clrScheme name="アース">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アース">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アース">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Override1.xml><?xml version="1.0" encoding="utf-8"?>
<a:themeOverride xmlns:a="http://schemas.openxmlformats.org/drawingml/2006/main">
  <a:clrScheme name="アース">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themeOverride>
</file>

<file path=ppt/theme/themeOverride2.xml><?xml version="1.0" encoding="utf-8"?>
<a:themeOverride xmlns:a="http://schemas.openxmlformats.org/drawingml/2006/main">
  <a:clrScheme name="アース">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themeOverride>
</file>

<file path=docProps/app.xml><?xml version="1.0" encoding="utf-8"?>
<Properties xmlns="http://schemas.openxmlformats.org/officeDocument/2006/extended-properties" xmlns:vt="http://schemas.openxmlformats.org/officeDocument/2006/docPropsVTypes">
  <Template>Origin</Template>
  <TotalTime>704</TotalTime>
  <Words>549</Words>
  <Application>Microsoft Office PowerPoint</Application>
  <PresentationFormat>画面に合わせる (4:3)</PresentationFormat>
  <Paragraphs>127</Paragraphs>
  <Slides>16</Slides>
  <Notes>0</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16</vt:i4>
      </vt:variant>
    </vt:vector>
  </HeadingPairs>
  <TitlesOfParts>
    <vt:vector size="18" baseType="lpstr">
      <vt:lpstr>アース</vt:lpstr>
      <vt:lpstr>数式</vt:lpstr>
      <vt:lpstr>果物識別 補足資料1</vt:lpstr>
      <vt:lpstr>やりたい事</vt:lpstr>
      <vt:lpstr>簡単化の為の制約</vt:lpstr>
      <vt:lpstr>学習・識別器作成までの流れ</vt:lpstr>
      <vt:lpstr>学習器作成</vt:lpstr>
      <vt:lpstr>特徴ベクトル</vt:lpstr>
      <vt:lpstr>vectorの使い方</vt:lpstr>
      <vt:lpstr>果物識別 補足資料２</vt:lpstr>
      <vt:lpstr>識別</vt:lpstr>
      <vt:lpstr>平均ベクトルと分散共分散行列を求める</vt:lpstr>
      <vt:lpstr>平均ベクトルと分散共分散行列を求める</vt:lpstr>
      <vt:lpstr>クラス辞書作成例(数値はテキトーです) 1/3</vt:lpstr>
      <vt:lpstr>クラス辞書作成例(数値はテキトーです) 2/3</vt:lpstr>
      <vt:lpstr>クラス辞書作成例(数値はテキトーです) 3/3</vt:lpstr>
      <vt:lpstr>識別器のアルゴリズム</vt:lpstr>
      <vt:lpstr>識別例(数値はテキトーです)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果物抽出 補足資料</dc:title>
  <dc:creator>Nari Yuuta</dc:creator>
  <cp:lastModifiedBy>Nari Yuuta</cp:lastModifiedBy>
  <cp:revision>96</cp:revision>
  <dcterms:created xsi:type="dcterms:W3CDTF">2010-10-14T06:58:44Z</dcterms:created>
  <dcterms:modified xsi:type="dcterms:W3CDTF">2010-11-09T05:29:58Z</dcterms:modified>
</cp:coreProperties>
</file>